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Bricolage Grotesque Extra Bold"/>
      <p:regular r:id="rId18"/>
    </p:embeddedFont>
    <p:embeddedFont>
      <p:font typeface="Montserrat"/>
      <p:regular r:id="rId19"/>
    </p:embeddedFont>
    <p:embeddedFont>
      <p:font typeface="Montserrat"/>
      <p:regular r:id="rId20"/>
    </p:embeddedFont>
    <p:embeddedFont>
      <p:font typeface="Montserrat"/>
      <p:regular r:id="rId21"/>
    </p:embeddedFont>
    <p:embeddedFont>
      <p:font typeface="Montserrat"/>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s>
</file>

<file path=ppt/media/>
</file>

<file path=ppt/media/image-1-1.png>
</file>

<file path=ppt/media/image-10-1.png>
</file>

<file path=ppt/media/image-10-10.svg>
</file>

<file path=ppt/media/image-10-2.svg>
</file>

<file path=ppt/media/image-10-3.png>
</file>

<file path=ppt/media/image-10-4.svg>
</file>

<file path=ppt/media/image-10-5.png>
</file>

<file path=ppt/media/image-10-6.svg>
</file>

<file path=ppt/media/image-10-7.png>
</file>

<file path=ppt/media/image-10-8.svg>
</file>

<file path=ppt/media/image-10-9.png>
</file>

<file path=ppt/media/image-11-1.png>
</file>

<file path=ppt/media/image-11-2.png>
</file>

<file path=ppt/media/image-11-3.svg>
</file>

<file path=ppt/media/image-2-1.png>
</file>

<file path=ppt/media/image-2-2.png>
</file>

<file path=ppt/media/image-3-1.png>
</file>

<file path=ppt/media/image-3-2.svg>
</file>

<file path=ppt/media/image-3-3.png>
</file>

<file path=ppt/media/image-5-1.png>
</file>

<file path=ppt/media/image-5-2.svg>
</file>

<file path=ppt/media/image-5-3.png>
</file>

<file path=ppt/media/image-5-4.svg>
</file>

<file path=ppt/media/image-6-1.png>
</file>

<file path=ppt/media/image-7-1.png>
</file>

<file path=ppt/media/image-7-2.svg>
</file>

<file path=ppt/media/image-8-1.png>
</file>

<file path=ppt/media/image-8-2.svg>
</file>

<file path=ppt/media/image-8-3.png>
</file>

<file path=ppt/media/image-8-4.png>
</file>

<file path=ppt/media/image-9-1.png>
</file>

<file path=ppt/media/image-9-2.svg>
</file>

<file path=ppt/media/image-9-3.pn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svg"/><Relationship Id="rId3" Type="http://schemas.openxmlformats.org/officeDocument/2006/relationships/image" Target="../media/image-10-3.png"/><Relationship Id="rId4" Type="http://schemas.openxmlformats.org/officeDocument/2006/relationships/image" Target="../media/image-10-4.svg"/><Relationship Id="rId5" Type="http://schemas.openxmlformats.org/officeDocument/2006/relationships/image" Target="../media/image-10-5.png"/><Relationship Id="rId6" Type="http://schemas.openxmlformats.org/officeDocument/2006/relationships/image" Target="../media/image-10-6.svg"/><Relationship Id="rId7" Type="http://schemas.openxmlformats.org/officeDocument/2006/relationships/image" Target="../media/image-10-7.png"/><Relationship Id="rId8" Type="http://schemas.openxmlformats.org/officeDocument/2006/relationships/image" Target="../media/image-10-8.svg"/><Relationship Id="rId9" Type="http://schemas.openxmlformats.org/officeDocument/2006/relationships/image" Target="../media/image-10-9.png"/><Relationship Id="rId10" Type="http://schemas.openxmlformats.org/officeDocument/2006/relationships/image" Target="../media/image-10-10.svg"/><Relationship Id="rId11" Type="http://schemas.openxmlformats.org/officeDocument/2006/relationships/slideLayout" Target="../slideLayouts/slideLayout11.xml"/><Relationship Id="rId1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svg"/><Relationship Id="rId4" Type="http://schemas.openxmlformats.org/officeDocument/2006/relationships/slideLayout" Target="../slideLayouts/slideLayout12.xml"/><Relationship Id="rId5"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svg"/><Relationship Id="rId3" Type="http://schemas.openxmlformats.org/officeDocument/2006/relationships/image" Target="../media/image-5-3.png"/><Relationship Id="rId4" Type="http://schemas.openxmlformats.org/officeDocument/2006/relationships/image" Target="../media/image-5-4.sv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sv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sv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sv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svg"/><Relationship Id="rId6" Type="http://schemas.openxmlformats.org/officeDocument/2006/relationships/image" Target="../media/image-9-6.png"/><Relationship Id="rId7" Type="http://schemas.openxmlformats.org/officeDocument/2006/relationships/image" Target="../media/image-9-7.svg"/><Relationship Id="rId8" Type="http://schemas.openxmlformats.org/officeDocument/2006/relationships/image" Target="../media/image-9-8.png"/><Relationship Id="rId9" Type="http://schemas.openxmlformats.org/officeDocument/2006/relationships/image" Target="../media/image-9-9.svg"/><Relationship Id="rId10" Type="http://schemas.openxmlformats.org/officeDocument/2006/relationships/slideLayout" Target="../slideLayouts/slideLayout10.xml"/><Relationship Id="rId11"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714851"/>
            <a:ext cx="7556421" cy="3348990"/>
          </a:xfrm>
          <a:prstGeom prst="rect">
            <a:avLst/>
          </a:prstGeom>
          <a:noFill/>
          <a:ln/>
        </p:spPr>
        <p:txBody>
          <a:bodyPr wrap="square" lIns="0" tIns="0" rIns="0" bIns="0" rtlCol="0" anchor="t"/>
          <a:lstStyle/>
          <a:p>
            <a:pPr algn="l" indent="0" marL="0">
              <a:lnSpc>
                <a:spcPts val="8750"/>
              </a:lnSpc>
              <a:buNone/>
            </a:pPr>
            <a:r>
              <a:rPr lang="en-US" sz="7000" b="1" dirty="0">
                <a:solidFill>
                  <a:srgbClr val="EEAEF6"/>
                </a:solidFill>
                <a:latin typeface="Bricolage Grotesque Extra Bold" pitchFamily="34" charset="0"/>
                <a:ea typeface="Bricolage Grotesque Extra Bold" pitchFamily="34" charset="-122"/>
                <a:cs typeface="Bricolage Grotesque Extra Bold" pitchFamily="34" charset="-120"/>
              </a:rPr>
              <a:t>Movie Recommendation System</a:t>
            </a:r>
            <a:endParaRPr lang="en-US" sz="7000" dirty="0"/>
          </a:p>
        </p:txBody>
      </p:sp>
      <p:sp>
        <p:nvSpPr>
          <p:cNvPr id="4" name="Text 1"/>
          <p:cNvSpPr/>
          <p:nvPr/>
        </p:nvSpPr>
        <p:spPr>
          <a:xfrm>
            <a:off x="793790" y="4304943"/>
            <a:ext cx="7556421" cy="1339810"/>
          </a:xfrm>
          <a:prstGeom prst="rect">
            <a:avLst/>
          </a:prstGeom>
          <a:noFill/>
          <a:ln/>
        </p:spPr>
        <p:txBody>
          <a:bodyPr wrap="square" lIns="0" tIns="0" rIns="0" bIns="0" rtlCol="0" anchor="t"/>
          <a:lstStyle/>
          <a:p>
            <a:pPr algn="l" indent="0" marL="0">
              <a:lnSpc>
                <a:spcPts val="3500"/>
              </a:lnSpc>
              <a:buNone/>
            </a:pPr>
            <a:r>
              <a:rPr lang="en-US" sz="2800" b="1" dirty="0">
                <a:solidFill>
                  <a:srgbClr val="EEAEF6"/>
                </a:solidFill>
                <a:latin typeface="Bricolage Grotesque Extra Bold" pitchFamily="34" charset="0"/>
                <a:ea typeface="Bricolage Grotesque Extra Bold" pitchFamily="34" charset="-122"/>
                <a:cs typeface="Bricolage Grotesque Extra Bold" pitchFamily="34" charset="-120"/>
              </a:rPr>
              <a:t>A Data-Driven Approach to Reducing Choice Paralysis and Improving User Engagement</a:t>
            </a:r>
            <a:endParaRPr lang="en-US" sz="2800" dirty="0"/>
          </a:p>
        </p:txBody>
      </p:sp>
      <p:sp>
        <p:nvSpPr>
          <p:cNvPr id="5" name="Text 2"/>
          <p:cNvSpPr/>
          <p:nvPr/>
        </p:nvSpPr>
        <p:spPr>
          <a:xfrm>
            <a:off x="793790" y="5885855"/>
            <a:ext cx="7556421" cy="1628775"/>
          </a:xfrm>
          <a:prstGeom prst="rect">
            <a:avLst/>
          </a:prstGeom>
          <a:noFill/>
          <a:ln/>
        </p:spPr>
        <p:txBody>
          <a:bodyPr wrap="square" lIns="0" tIns="0" rIns="0" bIns="0" rtlCol="0" anchor="t"/>
          <a:lstStyle/>
          <a:p>
            <a:pPr algn="l" indent="0" marL="0">
              <a:lnSpc>
                <a:spcPts val="2100"/>
              </a:lnSpc>
              <a:buNone/>
            </a:pPr>
            <a:r>
              <a:rPr lang="en-US" sz="1400" dirty="0">
                <a:solidFill>
                  <a:srgbClr val="E5DCE6"/>
                </a:solidFill>
                <a:latin typeface="Montserrat" pitchFamily="34" charset="0"/>
                <a:ea typeface="Montserrat" pitchFamily="34" charset="-122"/>
                <a:cs typeface="Montserrat" pitchFamily="34" charset="-120"/>
              </a:rPr>
              <a:t>In the competitive landscape of streaming services, simply offering a vast library of content is no longer enough. Users often find themselves overwhelmed by the sheer volume of choices, leading to frustration and a higher likelihood of churning. This presentation outlines our strategy to combat choice paralysis through a sophisticated movie recommendation system, aiming to boost user engagement, enhance satisfaction, and ultimately drive retention on our platform.</a:t>
            </a: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793790" y="847249"/>
            <a:ext cx="979646" cy="255984"/>
          </a:xfrm>
          <a:prstGeom prst="roundRect">
            <a:avLst>
              <a:gd name="adj" fmla="val 19539"/>
            </a:avLst>
          </a:prstGeom>
          <a:solidFill>
            <a:srgbClr val="3E0845"/>
          </a:solidFill>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83087" y="915710"/>
            <a:ext cx="119063" cy="119063"/>
          </a:xfrm>
          <a:prstGeom prst="rect">
            <a:avLst/>
          </a:prstGeom>
        </p:spPr>
      </p:pic>
      <p:sp>
        <p:nvSpPr>
          <p:cNvPr id="4" name="Text 1"/>
          <p:cNvSpPr/>
          <p:nvPr/>
        </p:nvSpPr>
        <p:spPr>
          <a:xfrm>
            <a:off x="1061680" y="891897"/>
            <a:ext cx="622459" cy="166688"/>
          </a:xfrm>
          <a:prstGeom prst="rect">
            <a:avLst/>
          </a:prstGeom>
          <a:noFill/>
          <a:ln/>
        </p:spPr>
        <p:txBody>
          <a:bodyPr wrap="none" lIns="0" tIns="0" rIns="0" bIns="0" rtlCol="0" anchor="t"/>
          <a:lstStyle/>
          <a:p>
            <a:pPr algn="l" indent="0" marL="0">
              <a:lnSpc>
                <a:spcPts val="1300"/>
              </a:lnSpc>
              <a:buNone/>
            </a:pPr>
            <a:r>
              <a:rPr lang="en-US" sz="900" dirty="0">
                <a:solidFill>
                  <a:srgbClr val="E5DCE6"/>
                </a:solidFill>
                <a:latin typeface="Montserrat" pitchFamily="34" charset="0"/>
                <a:ea typeface="Montserrat" pitchFamily="34" charset="-122"/>
                <a:cs typeface="Montserrat" pitchFamily="34" charset="-120"/>
              </a:rPr>
              <a:t>STRATEGY</a:t>
            </a:r>
            <a:endParaRPr lang="en-US" sz="900" dirty="0"/>
          </a:p>
        </p:txBody>
      </p:sp>
      <p:sp>
        <p:nvSpPr>
          <p:cNvPr id="5" name="Text 2"/>
          <p:cNvSpPr/>
          <p:nvPr/>
        </p:nvSpPr>
        <p:spPr>
          <a:xfrm>
            <a:off x="793790" y="1147882"/>
            <a:ext cx="3721298" cy="465177"/>
          </a:xfrm>
          <a:prstGeom prst="rect">
            <a:avLst/>
          </a:prstGeom>
          <a:noFill/>
          <a:ln/>
        </p:spPr>
        <p:txBody>
          <a:bodyPr wrap="none" lIns="0" tIns="0" rIns="0" bIns="0" rtlCol="0" anchor="t"/>
          <a:lstStyle/>
          <a:p>
            <a:pPr algn="l" indent="0" marL="0">
              <a:lnSpc>
                <a:spcPts val="3650"/>
              </a:lnSpc>
              <a:buNone/>
            </a:pPr>
            <a:r>
              <a:rPr lang="en-US" sz="2900" b="1" dirty="0">
                <a:solidFill>
                  <a:srgbClr val="EEAEF6"/>
                </a:solidFill>
                <a:latin typeface="Bricolage Grotesque Extra Bold" pitchFamily="34" charset="0"/>
                <a:ea typeface="Bricolage Grotesque Extra Bold" pitchFamily="34" charset="-122"/>
                <a:cs typeface="Bricolage Grotesque Extra Bold" pitchFamily="34" charset="-120"/>
              </a:rPr>
              <a:t>Modeling Approach</a:t>
            </a:r>
            <a:endParaRPr lang="en-US" sz="2900" dirty="0"/>
          </a:p>
        </p:txBody>
      </p:sp>
      <p:sp>
        <p:nvSpPr>
          <p:cNvPr id="6" name="Text 3"/>
          <p:cNvSpPr/>
          <p:nvPr/>
        </p:nvSpPr>
        <p:spPr>
          <a:xfrm>
            <a:off x="793790" y="1780461"/>
            <a:ext cx="13042821" cy="625078"/>
          </a:xfrm>
          <a:prstGeom prst="rect">
            <a:avLst/>
          </a:prstGeom>
          <a:noFill/>
          <a:ln/>
        </p:spPr>
        <p:txBody>
          <a:bodyPr wrap="square" lIns="0" tIns="0" rIns="0" bIns="0" rtlCol="0" anchor="t"/>
          <a:lstStyle/>
          <a:p>
            <a:pPr algn="l" indent="0" marL="0">
              <a:lnSpc>
                <a:spcPts val="1600"/>
              </a:lnSpc>
              <a:buNone/>
            </a:pPr>
            <a:r>
              <a:rPr lang="en-US" sz="1150" dirty="0">
                <a:solidFill>
                  <a:srgbClr val="E5DCE6"/>
                </a:solidFill>
                <a:latin typeface="Montserrat" pitchFamily="34" charset="0"/>
                <a:ea typeface="Montserrat" pitchFamily="34" charset="-122"/>
                <a:cs typeface="Montserrat" pitchFamily="34" charset="-120"/>
              </a:rPr>
              <a:t>Our modeling approach will focus on leveraging collaborative filtering techniques, which have proven highly effective in recommendation systems due to their ability to capture subtle user preferences and item similarities. We will explore both memory-based and model-based methods to identify the most robust and performant solution for our platform.</a:t>
            </a:r>
            <a:endParaRPr lang="en-US" sz="1150" dirty="0"/>
          </a:p>
        </p:txBody>
      </p:sp>
      <p:sp>
        <p:nvSpPr>
          <p:cNvPr id="7" name="Shape 4"/>
          <p:cNvSpPr/>
          <p:nvPr/>
        </p:nvSpPr>
        <p:spPr>
          <a:xfrm>
            <a:off x="1017032" y="2903101"/>
            <a:ext cx="6242209" cy="148828"/>
          </a:xfrm>
          <a:prstGeom prst="roundRect">
            <a:avLst>
              <a:gd name="adj" fmla="val 42008"/>
            </a:avLst>
          </a:prstGeom>
          <a:solidFill>
            <a:srgbClr val="282D5E"/>
          </a:solidFill>
          <a:ln/>
        </p:spPr>
      </p:sp>
      <p:sp>
        <p:nvSpPr>
          <p:cNvPr id="8" name="Shape 5"/>
          <p:cNvSpPr/>
          <p:nvPr/>
        </p:nvSpPr>
        <p:spPr>
          <a:xfrm>
            <a:off x="793790" y="2754273"/>
            <a:ext cx="446484" cy="446484"/>
          </a:xfrm>
          <a:prstGeom prst="roundRect">
            <a:avLst>
              <a:gd name="adj" fmla="val 102400"/>
            </a:avLst>
          </a:prstGeom>
          <a:solidFill>
            <a:srgbClr val="282D5E"/>
          </a:solidFill>
          <a:ln/>
        </p:spPr>
      </p:sp>
      <p:pic>
        <p:nvPicPr>
          <p:cNvPr id="9"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5351" y="2865834"/>
            <a:ext cx="223242" cy="223242"/>
          </a:xfrm>
          <a:prstGeom prst="rect">
            <a:avLst/>
          </a:prstGeom>
        </p:spPr>
      </p:pic>
      <p:sp>
        <p:nvSpPr>
          <p:cNvPr id="10" name="Text 6"/>
          <p:cNvSpPr/>
          <p:nvPr/>
        </p:nvSpPr>
        <p:spPr>
          <a:xfrm>
            <a:off x="942618" y="3312319"/>
            <a:ext cx="4105870" cy="232529"/>
          </a:xfrm>
          <a:prstGeom prst="rect">
            <a:avLst/>
          </a:prstGeom>
          <a:noFill/>
          <a:ln/>
        </p:spPr>
        <p:txBody>
          <a:bodyPr wrap="none" lIns="0" tIns="0" rIns="0" bIns="0" rtlCol="0" anchor="t"/>
          <a:lstStyle/>
          <a:p>
            <a:pPr algn="l" indent="0" marL="0">
              <a:lnSpc>
                <a:spcPts val="180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Data Preprocessing and Feature Engineering</a:t>
            </a:r>
            <a:endParaRPr lang="en-US" sz="1450" dirty="0"/>
          </a:p>
        </p:txBody>
      </p:sp>
      <p:sp>
        <p:nvSpPr>
          <p:cNvPr id="11" name="Text 7"/>
          <p:cNvSpPr/>
          <p:nvPr/>
        </p:nvSpPr>
        <p:spPr>
          <a:xfrm>
            <a:off x="942618" y="3611761"/>
            <a:ext cx="6167914" cy="1041797"/>
          </a:xfrm>
          <a:prstGeom prst="rect">
            <a:avLst/>
          </a:prstGeom>
          <a:noFill/>
          <a:ln/>
        </p:spPr>
        <p:txBody>
          <a:bodyPr wrap="square" lIns="0" tIns="0" rIns="0" bIns="0" rtlCol="0" anchor="t"/>
          <a:lstStyle/>
          <a:p>
            <a:pPr algn="l" indent="0" marL="0">
              <a:lnSpc>
                <a:spcPts val="1600"/>
              </a:lnSpc>
              <a:buNone/>
            </a:pPr>
            <a:r>
              <a:rPr lang="en-US" sz="1150" dirty="0">
                <a:solidFill>
                  <a:srgbClr val="E5DCE6"/>
                </a:solidFill>
                <a:latin typeface="Montserrat" pitchFamily="34" charset="0"/>
                <a:ea typeface="Montserrat" pitchFamily="34" charset="-122"/>
                <a:cs typeface="Montserrat" pitchFamily="34" charset="-120"/>
              </a:rPr>
              <a:t>Before model training, raw data will undergo rigorous cleaning, normalization, and transformation. This includes handling missing values, encoding categorical features (like genres), and constructing user-item interaction matrices. We will also explore implicit feedback signals beyond explicit ratings, such as watch duration or click-through rates, as potential features.</a:t>
            </a:r>
            <a:endParaRPr lang="en-US" sz="1150" dirty="0"/>
          </a:p>
        </p:txBody>
      </p:sp>
      <p:sp>
        <p:nvSpPr>
          <p:cNvPr id="12" name="Shape 8"/>
          <p:cNvSpPr/>
          <p:nvPr/>
        </p:nvSpPr>
        <p:spPr>
          <a:xfrm>
            <a:off x="7594163" y="2679859"/>
            <a:ext cx="6242328" cy="148828"/>
          </a:xfrm>
          <a:prstGeom prst="roundRect">
            <a:avLst>
              <a:gd name="adj" fmla="val 42008"/>
            </a:avLst>
          </a:prstGeom>
          <a:solidFill>
            <a:srgbClr val="282D5E"/>
          </a:solidFill>
          <a:ln/>
        </p:spPr>
      </p:sp>
      <p:sp>
        <p:nvSpPr>
          <p:cNvPr id="13" name="Shape 9"/>
          <p:cNvSpPr/>
          <p:nvPr/>
        </p:nvSpPr>
        <p:spPr>
          <a:xfrm>
            <a:off x="7370921" y="2531031"/>
            <a:ext cx="446484" cy="446484"/>
          </a:xfrm>
          <a:prstGeom prst="roundRect">
            <a:avLst>
              <a:gd name="adj" fmla="val 102400"/>
            </a:avLst>
          </a:prstGeom>
          <a:solidFill>
            <a:srgbClr val="282D5E"/>
          </a:solidFill>
          <a:ln/>
        </p:spPr>
      </p:sp>
      <p:pic>
        <p:nvPicPr>
          <p:cNvPr id="14"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82483" y="2642592"/>
            <a:ext cx="223242" cy="223242"/>
          </a:xfrm>
          <a:prstGeom prst="rect">
            <a:avLst/>
          </a:prstGeom>
        </p:spPr>
      </p:pic>
      <p:sp>
        <p:nvSpPr>
          <p:cNvPr id="15" name="Text 10"/>
          <p:cNvSpPr/>
          <p:nvPr/>
        </p:nvSpPr>
        <p:spPr>
          <a:xfrm>
            <a:off x="7519749" y="3089077"/>
            <a:ext cx="3103840" cy="232529"/>
          </a:xfrm>
          <a:prstGeom prst="rect">
            <a:avLst/>
          </a:prstGeom>
          <a:noFill/>
          <a:ln/>
        </p:spPr>
        <p:txBody>
          <a:bodyPr wrap="none" lIns="0" tIns="0" rIns="0" bIns="0" rtlCol="0" anchor="t"/>
          <a:lstStyle/>
          <a:p>
            <a:pPr algn="l" indent="0" marL="0">
              <a:lnSpc>
                <a:spcPts val="180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Collaborative Filtering Algorithms</a:t>
            </a:r>
            <a:endParaRPr lang="en-US" sz="1450" dirty="0"/>
          </a:p>
        </p:txBody>
      </p:sp>
      <p:sp>
        <p:nvSpPr>
          <p:cNvPr id="16" name="Text 11"/>
          <p:cNvSpPr/>
          <p:nvPr/>
        </p:nvSpPr>
        <p:spPr>
          <a:xfrm>
            <a:off x="7519749" y="3388519"/>
            <a:ext cx="6168033" cy="208359"/>
          </a:xfrm>
          <a:prstGeom prst="rect">
            <a:avLst/>
          </a:prstGeom>
          <a:noFill/>
          <a:ln/>
        </p:spPr>
        <p:txBody>
          <a:bodyPr wrap="none" lIns="0" tIns="0" rIns="0" bIns="0" rtlCol="0" anchor="t"/>
          <a:lstStyle/>
          <a:p>
            <a:pPr algn="l" indent="0" marL="0">
              <a:lnSpc>
                <a:spcPts val="1600"/>
              </a:lnSpc>
              <a:buNone/>
            </a:pPr>
            <a:r>
              <a:rPr lang="en-US" sz="1150" dirty="0">
                <a:solidFill>
                  <a:srgbClr val="E5DCE6"/>
                </a:solidFill>
                <a:latin typeface="Montserrat" pitchFamily="34" charset="0"/>
                <a:ea typeface="Montserrat" pitchFamily="34" charset="-122"/>
                <a:cs typeface="Montserrat" pitchFamily="34" charset="-120"/>
              </a:rPr>
              <a:t>We plan to experiment with several collaborative filtering algorithms:</a:t>
            </a:r>
            <a:endParaRPr lang="en-US" sz="1150" dirty="0"/>
          </a:p>
        </p:txBody>
      </p:sp>
      <p:sp>
        <p:nvSpPr>
          <p:cNvPr id="17" name="Text 12"/>
          <p:cNvSpPr/>
          <p:nvPr/>
        </p:nvSpPr>
        <p:spPr>
          <a:xfrm>
            <a:off x="7519749" y="3663791"/>
            <a:ext cx="6168033" cy="1041989"/>
          </a:xfrm>
          <a:prstGeom prst="rect">
            <a:avLst/>
          </a:prstGeom>
          <a:noFill/>
          <a:ln/>
        </p:spPr>
        <p:txBody>
          <a:bodyPr wrap="square" lIns="0" tIns="0" rIns="0" bIns="0" rtlCol="0" anchor="t"/>
          <a:lstStyle/>
          <a:p>
            <a:pPr algn="l" marL="342900" indent="-342900">
              <a:lnSpc>
                <a:spcPts val="1600"/>
              </a:lnSpc>
              <a:buSzPct val="100000"/>
              <a:buChar char="•"/>
            </a:pPr>
            <a:r>
              <a:rPr lang="en-US" sz="1150" b="1" dirty="0">
                <a:solidFill>
                  <a:srgbClr val="E5DCE6"/>
                </a:solidFill>
                <a:latin typeface="Montserrat" pitchFamily="34" charset="0"/>
                <a:ea typeface="Montserrat" pitchFamily="34" charset="-122"/>
                <a:cs typeface="Montserrat" pitchFamily="34" charset="-120"/>
              </a:rPr>
              <a:t>User-Based CF:</a:t>
            </a:r>
            <a:pPr algn="l" indent="0" marL="0">
              <a:lnSpc>
                <a:spcPts val="1600"/>
              </a:lnSpc>
              <a:buNone/>
            </a:pPr>
            <a:r>
              <a:rPr lang="en-US" sz="1150" dirty="0">
                <a:solidFill>
                  <a:srgbClr val="E5DCE6"/>
                </a:solidFill>
                <a:latin typeface="Montserrat" pitchFamily="34" charset="0"/>
                <a:ea typeface="Montserrat" pitchFamily="34" charset="-122"/>
                <a:cs typeface="Montserrat" pitchFamily="34" charset="-120"/>
              </a:rPr>
              <a:t> Recommending items liked by similar users.</a:t>
            </a:r>
            <a:endParaRPr lang="en-US" sz="1150" dirty="0"/>
          </a:p>
          <a:p>
            <a:pPr algn="l" marL="342900" indent="-342900">
              <a:lnSpc>
                <a:spcPts val="1600"/>
              </a:lnSpc>
              <a:buSzPct val="100000"/>
              <a:buChar char="•"/>
            </a:pPr>
            <a:r>
              <a:rPr lang="en-US" sz="1150" b="1" dirty="0">
                <a:solidFill>
                  <a:srgbClr val="E5DCE6"/>
                </a:solidFill>
                <a:latin typeface="Montserrat" pitchFamily="34" charset="0"/>
                <a:ea typeface="Montserrat" pitchFamily="34" charset="-122"/>
                <a:cs typeface="Montserrat" pitchFamily="34" charset="-120"/>
              </a:rPr>
              <a:t>Item-Based CF:</a:t>
            </a:r>
            <a:pPr algn="l" indent="0" marL="0">
              <a:lnSpc>
                <a:spcPts val="1600"/>
              </a:lnSpc>
              <a:buNone/>
            </a:pPr>
            <a:r>
              <a:rPr lang="en-US" sz="1150" dirty="0">
                <a:solidFill>
                  <a:srgbClr val="E5DCE6"/>
                </a:solidFill>
                <a:latin typeface="Montserrat" pitchFamily="34" charset="0"/>
                <a:ea typeface="Montserrat" pitchFamily="34" charset="-122"/>
                <a:cs typeface="Montserrat" pitchFamily="34" charset="-120"/>
              </a:rPr>
              <a:t> Recommending items similar to those a user has liked.</a:t>
            </a:r>
            <a:endParaRPr lang="en-US" sz="1150" dirty="0"/>
          </a:p>
          <a:p>
            <a:pPr algn="l" marL="342900" indent="-342900">
              <a:lnSpc>
                <a:spcPts val="1600"/>
              </a:lnSpc>
              <a:buSzPct val="100000"/>
              <a:buChar char="•"/>
            </a:pPr>
            <a:r>
              <a:rPr lang="en-US" sz="1150" b="1" dirty="0">
                <a:solidFill>
                  <a:srgbClr val="E5DCE6"/>
                </a:solidFill>
                <a:latin typeface="Montserrat" pitchFamily="34" charset="0"/>
                <a:ea typeface="Montserrat" pitchFamily="34" charset="-122"/>
                <a:cs typeface="Montserrat" pitchFamily="34" charset="-120"/>
              </a:rPr>
              <a:t>Matrix Factorization (e.g., SVD, FunkSVD):</a:t>
            </a:r>
            <a:pPr algn="l" indent="0" marL="0">
              <a:lnSpc>
                <a:spcPts val="1600"/>
              </a:lnSpc>
              <a:buNone/>
            </a:pPr>
            <a:r>
              <a:rPr lang="en-US" sz="1150" dirty="0">
                <a:solidFill>
                  <a:srgbClr val="E5DCE6"/>
                </a:solidFill>
                <a:latin typeface="Montserrat" pitchFamily="34" charset="0"/>
                <a:ea typeface="Montserrat" pitchFamily="34" charset="-122"/>
                <a:cs typeface="Montserrat" pitchFamily="34" charset="-120"/>
              </a:rPr>
              <a:t> Decomposing the user-item interaction matrix into lower-dimensional latent factor matrices to uncover hidden preferences.</a:t>
            </a:r>
            <a:endParaRPr lang="en-US" sz="1150" dirty="0"/>
          </a:p>
        </p:txBody>
      </p:sp>
      <p:sp>
        <p:nvSpPr>
          <p:cNvPr id="18" name="Text 13"/>
          <p:cNvSpPr/>
          <p:nvPr/>
        </p:nvSpPr>
        <p:spPr>
          <a:xfrm>
            <a:off x="7519749" y="4772694"/>
            <a:ext cx="6168033" cy="208359"/>
          </a:xfrm>
          <a:prstGeom prst="rect">
            <a:avLst/>
          </a:prstGeom>
          <a:noFill/>
          <a:ln/>
        </p:spPr>
        <p:txBody>
          <a:bodyPr wrap="none" lIns="0" tIns="0" rIns="0" bIns="0" rtlCol="0" anchor="t"/>
          <a:lstStyle/>
          <a:p>
            <a:pPr algn="l" indent="0" marL="0">
              <a:lnSpc>
                <a:spcPts val="1600"/>
              </a:lnSpc>
              <a:buNone/>
            </a:pPr>
            <a:endParaRPr lang="en-US" sz="1150" dirty="0"/>
          </a:p>
        </p:txBody>
      </p:sp>
      <p:sp>
        <p:nvSpPr>
          <p:cNvPr id="19" name="Shape 14"/>
          <p:cNvSpPr/>
          <p:nvPr/>
        </p:nvSpPr>
        <p:spPr>
          <a:xfrm>
            <a:off x="1017032" y="5613513"/>
            <a:ext cx="6242209" cy="148828"/>
          </a:xfrm>
          <a:prstGeom prst="roundRect">
            <a:avLst>
              <a:gd name="adj" fmla="val 42008"/>
            </a:avLst>
          </a:prstGeom>
          <a:solidFill>
            <a:srgbClr val="282D5E"/>
          </a:solidFill>
          <a:ln/>
        </p:spPr>
      </p:sp>
      <p:sp>
        <p:nvSpPr>
          <p:cNvPr id="20" name="Shape 15"/>
          <p:cNvSpPr/>
          <p:nvPr/>
        </p:nvSpPr>
        <p:spPr>
          <a:xfrm>
            <a:off x="793790" y="5464685"/>
            <a:ext cx="446484" cy="446484"/>
          </a:xfrm>
          <a:prstGeom prst="roundRect">
            <a:avLst>
              <a:gd name="adj" fmla="val 102400"/>
            </a:avLst>
          </a:prstGeom>
          <a:solidFill>
            <a:srgbClr val="282D5E"/>
          </a:solidFill>
          <a:ln/>
        </p:spPr>
      </p:sp>
      <p:pic>
        <p:nvPicPr>
          <p:cNvPr id="21"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05351" y="5576246"/>
            <a:ext cx="223242" cy="223242"/>
          </a:xfrm>
          <a:prstGeom prst="rect">
            <a:avLst/>
          </a:prstGeom>
        </p:spPr>
      </p:pic>
      <p:sp>
        <p:nvSpPr>
          <p:cNvPr id="22" name="Text 16"/>
          <p:cNvSpPr/>
          <p:nvPr/>
        </p:nvSpPr>
        <p:spPr>
          <a:xfrm>
            <a:off x="942618" y="6022731"/>
            <a:ext cx="2953107" cy="232529"/>
          </a:xfrm>
          <a:prstGeom prst="rect">
            <a:avLst/>
          </a:prstGeom>
          <a:noFill/>
          <a:ln/>
        </p:spPr>
        <p:txBody>
          <a:bodyPr wrap="none" lIns="0" tIns="0" rIns="0" bIns="0" rtlCol="0" anchor="t"/>
          <a:lstStyle/>
          <a:p>
            <a:pPr algn="l" indent="0" marL="0">
              <a:lnSpc>
                <a:spcPts val="180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Model Evaluation and Validation</a:t>
            </a:r>
            <a:endParaRPr lang="en-US" sz="1450" dirty="0"/>
          </a:p>
        </p:txBody>
      </p:sp>
      <p:sp>
        <p:nvSpPr>
          <p:cNvPr id="23" name="Text 17"/>
          <p:cNvSpPr/>
          <p:nvPr/>
        </p:nvSpPr>
        <p:spPr>
          <a:xfrm>
            <a:off x="942618" y="6322173"/>
            <a:ext cx="6167914" cy="833438"/>
          </a:xfrm>
          <a:prstGeom prst="rect">
            <a:avLst/>
          </a:prstGeom>
          <a:noFill/>
          <a:ln/>
        </p:spPr>
        <p:txBody>
          <a:bodyPr wrap="square" lIns="0" tIns="0" rIns="0" bIns="0" rtlCol="0" anchor="t"/>
          <a:lstStyle/>
          <a:p>
            <a:pPr algn="l" indent="0" marL="0">
              <a:lnSpc>
                <a:spcPts val="1600"/>
              </a:lnSpc>
              <a:buNone/>
            </a:pPr>
            <a:r>
              <a:rPr lang="en-US" sz="1150" dirty="0">
                <a:solidFill>
                  <a:srgbClr val="E5DCE6"/>
                </a:solidFill>
                <a:latin typeface="Montserrat" pitchFamily="34" charset="0"/>
                <a:ea typeface="Montserrat" pitchFamily="34" charset="-122"/>
                <a:cs typeface="Montserrat" pitchFamily="34" charset="-120"/>
              </a:rPr>
              <a:t>Model performance will be rigorously evaluated using metrics such as RMSE (Root Mean Squared Error) for rating prediction accuracy and precision/recall@k for the quality of top-N recommendations. Cross-validation techniques will be employed to ensure the model's generalization capabilities, preventing overfitting.</a:t>
            </a:r>
            <a:endParaRPr lang="en-US" sz="1150" dirty="0"/>
          </a:p>
        </p:txBody>
      </p:sp>
      <p:sp>
        <p:nvSpPr>
          <p:cNvPr id="24" name="Shape 18"/>
          <p:cNvSpPr/>
          <p:nvPr/>
        </p:nvSpPr>
        <p:spPr>
          <a:xfrm>
            <a:off x="7594163" y="5390271"/>
            <a:ext cx="6242328" cy="148828"/>
          </a:xfrm>
          <a:prstGeom prst="roundRect">
            <a:avLst>
              <a:gd name="adj" fmla="val 42008"/>
            </a:avLst>
          </a:prstGeom>
          <a:solidFill>
            <a:srgbClr val="282D5E"/>
          </a:solidFill>
          <a:ln/>
        </p:spPr>
      </p:sp>
      <p:sp>
        <p:nvSpPr>
          <p:cNvPr id="25" name="Shape 19"/>
          <p:cNvSpPr/>
          <p:nvPr/>
        </p:nvSpPr>
        <p:spPr>
          <a:xfrm>
            <a:off x="7370921" y="5241443"/>
            <a:ext cx="446484" cy="446484"/>
          </a:xfrm>
          <a:prstGeom prst="roundRect">
            <a:avLst>
              <a:gd name="adj" fmla="val 102400"/>
            </a:avLst>
          </a:prstGeom>
          <a:solidFill>
            <a:srgbClr val="282D5E"/>
          </a:solidFill>
          <a:ln/>
        </p:spPr>
      </p:sp>
      <p:pic>
        <p:nvPicPr>
          <p:cNvPr id="26"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482483" y="5353004"/>
            <a:ext cx="223242" cy="223242"/>
          </a:xfrm>
          <a:prstGeom prst="rect">
            <a:avLst/>
          </a:prstGeom>
        </p:spPr>
      </p:pic>
      <p:sp>
        <p:nvSpPr>
          <p:cNvPr id="27" name="Text 20"/>
          <p:cNvSpPr/>
          <p:nvPr/>
        </p:nvSpPr>
        <p:spPr>
          <a:xfrm>
            <a:off x="7519749" y="5799489"/>
            <a:ext cx="2600325" cy="232529"/>
          </a:xfrm>
          <a:prstGeom prst="rect">
            <a:avLst/>
          </a:prstGeom>
          <a:noFill/>
          <a:ln/>
        </p:spPr>
        <p:txBody>
          <a:bodyPr wrap="none" lIns="0" tIns="0" rIns="0" bIns="0" rtlCol="0" anchor="t"/>
          <a:lstStyle/>
          <a:p>
            <a:pPr algn="l" indent="0" marL="0">
              <a:lnSpc>
                <a:spcPts val="1800"/>
              </a:lnSpc>
              <a:buNone/>
            </a:pPr>
            <a:r>
              <a:rPr lang="en-US" sz="1450" b="1" dirty="0">
                <a:solidFill>
                  <a:srgbClr val="E5DCE6"/>
                </a:solidFill>
                <a:latin typeface="Bricolage Grotesque Extra Bold" pitchFamily="34" charset="0"/>
                <a:ea typeface="Bricolage Grotesque Extra Bold" pitchFamily="34" charset="-122"/>
                <a:cs typeface="Bricolage Grotesque Extra Bold" pitchFamily="34" charset="-120"/>
              </a:rPr>
              <a:t>Deployment and A/B Testing</a:t>
            </a:r>
            <a:endParaRPr lang="en-US" sz="1450" dirty="0"/>
          </a:p>
        </p:txBody>
      </p:sp>
      <p:sp>
        <p:nvSpPr>
          <p:cNvPr id="28" name="Text 21"/>
          <p:cNvSpPr/>
          <p:nvPr/>
        </p:nvSpPr>
        <p:spPr>
          <a:xfrm>
            <a:off x="7519749" y="6098931"/>
            <a:ext cx="6168033" cy="1041797"/>
          </a:xfrm>
          <a:prstGeom prst="rect">
            <a:avLst/>
          </a:prstGeom>
          <a:noFill/>
          <a:ln/>
        </p:spPr>
        <p:txBody>
          <a:bodyPr wrap="square" lIns="0" tIns="0" rIns="0" bIns="0" rtlCol="0" anchor="t"/>
          <a:lstStyle/>
          <a:p>
            <a:pPr algn="l" indent="0" marL="0">
              <a:lnSpc>
                <a:spcPts val="1600"/>
              </a:lnSpc>
              <a:buNone/>
            </a:pPr>
            <a:r>
              <a:rPr lang="en-US" sz="1150" dirty="0">
                <a:solidFill>
                  <a:srgbClr val="E5DCE6"/>
                </a:solidFill>
                <a:latin typeface="Montserrat" pitchFamily="34" charset="0"/>
                <a:ea typeface="Montserrat" pitchFamily="34" charset="-122"/>
                <a:cs typeface="Montserrat" pitchFamily="34" charset="-120"/>
              </a:rPr>
              <a:t>Once a robust model is identified, it will be prepared for deployment. A/B testing will be conducted to compare the performance of the new recommendation system against our current approach (or a baseline model) in a live environment, measuring impact on key business metrics like engagement, retention, and time-to-decision.</a:t>
            </a:r>
            <a:endParaRPr lang="en-US" sz="11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626751"/>
          </a:xfrm>
          <a:prstGeom prst="rect">
            <a:avLst/>
          </a:prstGeom>
        </p:spPr>
      </p:pic>
      <p:sp>
        <p:nvSpPr>
          <p:cNvPr id="3" name="Shape 0"/>
          <p:cNvSpPr/>
          <p:nvPr/>
        </p:nvSpPr>
        <p:spPr>
          <a:xfrm>
            <a:off x="762714" y="2189917"/>
            <a:ext cx="1380530" cy="203121"/>
          </a:xfrm>
          <a:prstGeom prst="roundRect">
            <a:avLst>
              <a:gd name="adj" fmla="val 20505"/>
            </a:avLst>
          </a:prstGeom>
          <a:solidFill>
            <a:srgbClr val="3E0845"/>
          </a:solidFill>
          <a:ln/>
        </p:spPr>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7009" y="2241947"/>
            <a:ext cx="99060" cy="99060"/>
          </a:xfrm>
          <a:prstGeom prst="rect">
            <a:avLst/>
          </a:prstGeom>
        </p:spPr>
      </p:pic>
      <p:sp>
        <p:nvSpPr>
          <p:cNvPr id="5" name="Text 1"/>
          <p:cNvSpPr/>
          <p:nvPr/>
        </p:nvSpPr>
        <p:spPr>
          <a:xfrm>
            <a:off x="985599" y="2227064"/>
            <a:ext cx="1083350" cy="128826"/>
          </a:xfrm>
          <a:prstGeom prst="rect">
            <a:avLst/>
          </a:prstGeom>
          <a:noFill/>
          <a:ln/>
        </p:spPr>
        <p:txBody>
          <a:bodyPr wrap="none" lIns="0" tIns="0" rIns="0" bIns="0" rtlCol="0" anchor="t"/>
          <a:lstStyle/>
          <a:p>
            <a:pPr algn="l" indent="0" marL="0">
              <a:lnSpc>
                <a:spcPts val="1000"/>
              </a:lnSpc>
              <a:buNone/>
            </a:pPr>
            <a:r>
              <a:rPr lang="en-US" sz="750" dirty="0">
                <a:solidFill>
                  <a:srgbClr val="E5DCE6"/>
                </a:solidFill>
                <a:latin typeface="Montserrat" pitchFamily="34" charset="0"/>
                <a:ea typeface="Montserrat" pitchFamily="34" charset="-122"/>
                <a:cs typeface="Montserrat" pitchFamily="34" charset="-120"/>
              </a:rPr>
              <a:t>RECOMMENDATIONS</a:t>
            </a:r>
            <a:endParaRPr lang="en-US" sz="750" dirty="0"/>
          </a:p>
        </p:txBody>
      </p:sp>
      <p:sp>
        <p:nvSpPr>
          <p:cNvPr id="6" name="Text 2"/>
          <p:cNvSpPr/>
          <p:nvPr/>
        </p:nvSpPr>
        <p:spPr>
          <a:xfrm>
            <a:off x="762714" y="2423993"/>
            <a:ext cx="4351496" cy="387310"/>
          </a:xfrm>
          <a:prstGeom prst="rect">
            <a:avLst/>
          </a:prstGeom>
          <a:noFill/>
          <a:ln/>
        </p:spPr>
        <p:txBody>
          <a:bodyPr wrap="none" lIns="0" tIns="0" rIns="0" bIns="0" rtlCol="0" anchor="t"/>
          <a:lstStyle/>
          <a:p>
            <a:pPr algn="l" indent="0" marL="0">
              <a:lnSpc>
                <a:spcPts val="3050"/>
              </a:lnSpc>
              <a:buNone/>
            </a:pPr>
            <a:r>
              <a:rPr lang="en-US" sz="2400" b="1" dirty="0">
                <a:solidFill>
                  <a:srgbClr val="EEAEF6"/>
                </a:solidFill>
                <a:latin typeface="Bricolage Grotesque Extra Bold" pitchFamily="34" charset="0"/>
                <a:ea typeface="Bricolage Grotesque Extra Bold" pitchFamily="34" charset="-122"/>
                <a:cs typeface="Bricolage Grotesque Extra Bold" pitchFamily="34" charset="-120"/>
              </a:rPr>
              <a:t>Next Steps &amp; Future Outlook</a:t>
            </a:r>
            <a:endParaRPr lang="en-US" sz="2400" dirty="0"/>
          </a:p>
        </p:txBody>
      </p:sp>
      <p:sp>
        <p:nvSpPr>
          <p:cNvPr id="7" name="Shape 3"/>
          <p:cNvSpPr/>
          <p:nvPr/>
        </p:nvSpPr>
        <p:spPr>
          <a:xfrm>
            <a:off x="762714" y="4316492"/>
            <a:ext cx="13104971" cy="15240"/>
          </a:xfrm>
          <a:prstGeom prst="roundRect">
            <a:avLst>
              <a:gd name="adj" fmla="val 341617"/>
            </a:avLst>
          </a:prstGeom>
          <a:solidFill>
            <a:srgbClr val="414677"/>
          </a:solidFill>
          <a:ln/>
        </p:spPr>
      </p:sp>
      <p:sp>
        <p:nvSpPr>
          <p:cNvPr id="8" name="Shape 4"/>
          <p:cNvSpPr/>
          <p:nvPr/>
        </p:nvSpPr>
        <p:spPr>
          <a:xfrm>
            <a:off x="2907030" y="3944660"/>
            <a:ext cx="15240" cy="371832"/>
          </a:xfrm>
          <a:prstGeom prst="roundRect">
            <a:avLst>
              <a:gd name="adj" fmla="val 341617"/>
            </a:avLst>
          </a:prstGeom>
          <a:solidFill>
            <a:srgbClr val="414677"/>
          </a:solidFill>
          <a:ln/>
        </p:spPr>
      </p:sp>
      <p:sp>
        <p:nvSpPr>
          <p:cNvPr id="9" name="Shape 5"/>
          <p:cNvSpPr/>
          <p:nvPr/>
        </p:nvSpPr>
        <p:spPr>
          <a:xfrm>
            <a:off x="2868216" y="4270058"/>
            <a:ext cx="92869" cy="92869"/>
          </a:xfrm>
          <a:prstGeom prst="roundRect">
            <a:avLst>
              <a:gd name="adj" fmla="val 492306"/>
            </a:avLst>
          </a:prstGeom>
          <a:solidFill>
            <a:srgbClr val="EEAEF6"/>
          </a:solidFill>
          <a:ln/>
        </p:spPr>
      </p:sp>
      <p:sp>
        <p:nvSpPr>
          <p:cNvPr id="10" name="Shape 6"/>
          <p:cNvSpPr/>
          <p:nvPr/>
        </p:nvSpPr>
        <p:spPr>
          <a:xfrm>
            <a:off x="762714" y="2927390"/>
            <a:ext cx="4303871" cy="970836"/>
          </a:xfrm>
          <a:prstGeom prst="roundRect">
            <a:avLst>
              <a:gd name="adj" fmla="val 5363"/>
            </a:avLst>
          </a:prstGeom>
          <a:solidFill>
            <a:srgbClr val="282D5E"/>
          </a:solidFill>
          <a:ln/>
        </p:spPr>
      </p:sp>
      <p:sp>
        <p:nvSpPr>
          <p:cNvPr id="11" name="Text 7"/>
          <p:cNvSpPr/>
          <p:nvPr/>
        </p:nvSpPr>
        <p:spPr>
          <a:xfrm>
            <a:off x="2139910" y="3051334"/>
            <a:ext cx="1549360" cy="193596"/>
          </a:xfrm>
          <a:prstGeom prst="rect">
            <a:avLst/>
          </a:prstGeom>
          <a:noFill/>
          <a:ln/>
        </p:spPr>
        <p:txBody>
          <a:bodyPr wrap="none" lIns="0" tIns="0" rIns="0" bIns="0" rtlCol="0" anchor="t"/>
          <a:lstStyle/>
          <a:p>
            <a:pPr algn="ctr" indent="0" marL="0">
              <a:lnSpc>
                <a:spcPts val="1500"/>
              </a:lnSpc>
              <a:buNone/>
            </a:pPr>
            <a:r>
              <a:rPr lang="en-US" sz="1200" b="1" dirty="0">
                <a:solidFill>
                  <a:srgbClr val="E5DCE6"/>
                </a:solidFill>
                <a:latin typeface="Bricolage Grotesque Extra Bold" pitchFamily="34" charset="0"/>
                <a:ea typeface="Bricolage Grotesque Extra Bold" pitchFamily="34" charset="-122"/>
                <a:cs typeface="Bricolage Grotesque Extra Bold" pitchFamily="34" charset="-120"/>
              </a:rPr>
              <a:t>Deploy SVD Model</a:t>
            </a:r>
            <a:endParaRPr lang="en-US" sz="1200" dirty="0"/>
          </a:p>
        </p:txBody>
      </p:sp>
      <p:sp>
        <p:nvSpPr>
          <p:cNvPr id="12" name="Text 8"/>
          <p:cNvSpPr/>
          <p:nvPr/>
        </p:nvSpPr>
        <p:spPr>
          <a:xfrm>
            <a:off x="886658" y="3291364"/>
            <a:ext cx="4055983" cy="482918"/>
          </a:xfrm>
          <a:prstGeom prst="rect">
            <a:avLst/>
          </a:prstGeom>
          <a:noFill/>
          <a:ln/>
        </p:spPr>
        <p:txBody>
          <a:bodyPr wrap="square" lIns="0" tIns="0" rIns="0" bIns="0" rtlCol="0" anchor="t"/>
          <a:lstStyle/>
          <a:p>
            <a:pPr algn="ctr" indent="0" marL="0">
              <a:lnSpc>
                <a:spcPts val="1250"/>
              </a:lnSpc>
              <a:buNone/>
            </a:pPr>
            <a:r>
              <a:rPr lang="en-US" sz="950" dirty="0">
                <a:solidFill>
                  <a:srgbClr val="E5DCE6"/>
                </a:solidFill>
                <a:latin typeface="Montserrat" pitchFamily="34" charset="0"/>
                <a:ea typeface="Montserrat" pitchFamily="34" charset="-122"/>
                <a:cs typeface="Montserrat" pitchFamily="34" charset="-120"/>
              </a:rPr>
              <a:t>Implement the Singular Value Decomposition (SVD) model as the primary recommendation engine for its superior predictive performance.</a:t>
            </a:r>
            <a:endParaRPr lang="en-US" sz="950" dirty="0"/>
          </a:p>
        </p:txBody>
      </p:sp>
      <p:sp>
        <p:nvSpPr>
          <p:cNvPr id="13" name="Shape 9"/>
          <p:cNvSpPr/>
          <p:nvPr/>
        </p:nvSpPr>
        <p:spPr>
          <a:xfrm>
            <a:off x="5107305" y="4316492"/>
            <a:ext cx="15240" cy="371832"/>
          </a:xfrm>
          <a:prstGeom prst="roundRect">
            <a:avLst>
              <a:gd name="adj" fmla="val 341617"/>
            </a:avLst>
          </a:prstGeom>
          <a:solidFill>
            <a:srgbClr val="414677"/>
          </a:solidFill>
          <a:ln/>
        </p:spPr>
      </p:sp>
      <p:sp>
        <p:nvSpPr>
          <p:cNvPr id="14" name="Shape 10"/>
          <p:cNvSpPr/>
          <p:nvPr/>
        </p:nvSpPr>
        <p:spPr>
          <a:xfrm>
            <a:off x="5068491" y="4270058"/>
            <a:ext cx="92869" cy="92869"/>
          </a:xfrm>
          <a:prstGeom prst="roundRect">
            <a:avLst>
              <a:gd name="adj" fmla="val 492306"/>
            </a:avLst>
          </a:prstGeom>
          <a:solidFill>
            <a:srgbClr val="EEAEF6"/>
          </a:solidFill>
          <a:ln/>
        </p:spPr>
      </p:sp>
      <p:sp>
        <p:nvSpPr>
          <p:cNvPr id="15" name="Shape 11"/>
          <p:cNvSpPr/>
          <p:nvPr/>
        </p:nvSpPr>
        <p:spPr>
          <a:xfrm>
            <a:off x="2962989" y="4688324"/>
            <a:ext cx="4303871" cy="809863"/>
          </a:xfrm>
          <a:prstGeom prst="roundRect">
            <a:avLst>
              <a:gd name="adj" fmla="val 6429"/>
            </a:avLst>
          </a:prstGeom>
          <a:solidFill>
            <a:srgbClr val="282D5E"/>
          </a:solidFill>
          <a:ln/>
        </p:spPr>
      </p:sp>
      <p:sp>
        <p:nvSpPr>
          <p:cNvPr id="16" name="Text 12"/>
          <p:cNvSpPr/>
          <p:nvPr/>
        </p:nvSpPr>
        <p:spPr>
          <a:xfrm>
            <a:off x="4014907" y="4812268"/>
            <a:ext cx="2199918" cy="193596"/>
          </a:xfrm>
          <a:prstGeom prst="rect">
            <a:avLst/>
          </a:prstGeom>
          <a:noFill/>
          <a:ln/>
        </p:spPr>
        <p:txBody>
          <a:bodyPr wrap="none" lIns="0" tIns="0" rIns="0" bIns="0" rtlCol="0" anchor="t"/>
          <a:lstStyle/>
          <a:p>
            <a:pPr algn="ctr" indent="0" marL="0">
              <a:lnSpc>
                <a:spcPts val="1500"/>
              </a:lnSpc>
              <a:buNone/>
            </a:pPr>
            <a:r>
              <a:rPr lang="en-US" sz="1200" b="1" dirty="0">
                <a:solidFill>
                  <a:srgbClr val="E5DCE6"/>
                </a:solidFill>
                <a:latin typeface="Bricolage Grotesque Extra Bold" pitchFamily="34" charset="0"/>
                <a:ea typeface="Bricolage Grotesque Extra Bold" pitchFamily="34" charset="-122"/>
                <a:cs typeface="Bricolage Grotesque Extra Bold" pitchFamily="34" charset="-120"/>
              </a:rPr>
              <a:t>Personalized Top-5 Interface</a:t>
            </a:r>
            <a:endParaRPr lang="en-US" sz="1200" dirty="0"/>
          </a:p>
        </p:txBody>
      </p:sp>
      <p:sp>
        <p:nvSpPr>
          <p:cNvPr id="17" name="Text 13"/>
          <p:cNvSpPr/>
          <p:nvPr/>
        </p:nvSpPr>
        <p:spPr>
          <a:xfrm>
            <a:off x="3086933" y="5052298"/>
            <a:ext cx="4055983" cy="321945"/>
          </a:xfrm>
          <a:prstGeom prst="rect">
            <a:avLst/>
          </a:prstGeom>
          <a:noFill/>
          <a:ln/>
        </p:spPr>
        <p:txBody>
          <a:bodyPr wrap="square" lIns="0" tIns="0" rIns="0" bIns="0" rtlCol="0" anchor="t"/>
          <a:lstStyle/>
          <a:p>
            <a:pPr algn="ctr" indent="0" marL="0">
              <a:lnSpc>
                <a:spcPts val="1250"/>
              </a:lnSpc>
              <a:buNone/>
            </a:pPr>
            <a:r>
              <a:rPr lang="en-US" sz="950" dirty="0">
                <a:solidFill>
                  <a:srgbClr val="E5DCE6"/>
                </a:solidFill>
                <a:latin typeface="Montserrat" pitchFamily="34" charset="0"/>
                <a:ea typeface="Montserrat" pitchFamily="34" charset="-122"/>
                <a:cs typeface="Montserrat" pitchFamily="34" charset="-120"/>
              </a:rPr>
              <a:t>Introduce a concise "Top-5 Recommended for You" section to reduce choice paralysis and guide users to relevant content.</a:t>
            </a:r>
            <a:endParaRPr lang="en-US" sz="950" dirty="0"/>
          </a:p>
        </p:txBody>
      </p:sp>
      <p:sp>
        <p:nvSpPr>
          <p:cNvPr id="18" name="Shape 14"/>
          <p:cNvSpPr/>
          <p:nvPr/>
        </p:nvSpPr>
        <p:spPr>
          <a:xfrm>
            <a:off x="7307580" y="3944660"/>
            <a:ext cx="15240" cy="371832"/>
          </a:xfrm>
          <a:prstGeom prst="roundRect">
            <a:avLst>
              <a:gd name="adj" fmla="val 341617"/>
            </a:avLst>
          </a:prstGeom>
          <a:solidFill>
            <a:srgbClr val="414677"/>
          </a:solidFill>
          <a:ln/>
        </p:spPr>
      </p:sp>
      <p:sp>
        <p:nvSpPr>
          <p:cNvPr id="19" name="Shape 15"/>
          <p:cNvSpPr/>
          <p:nvPr/>
        </p:nvSpPr>
        <p:spPr>
          <a:xfrm>
            <a:off x="7268766" y="4270058"/>
            <a:ext cx="92869" cy="92869"/>
          </a:xfrm>
          <a:prstGeom prst="roundRect">
            <a:avLst>
              <a:gd name="adj" fmla="val 492306"/>
            </a:avLst>
          </a:prstGeom>
          <a:solidFill>
            <a:srgbClr val="EEAEF6"/>
          </a:solidFill>
          <a:ln/>
        </p:spPr>
      </p:sp>
      <p:sp>
        <p:nvSpPr>
          <p:cNvPr id="20" name="Shape 16"/>
          <p:cNvSpPr/>
          <p:nvPr/>
        </p:nvSpPr>
        <p:spPr>
          <a:xfrm>
            <a:off x="5163264" y="2927390"/>
            <a:ext cx="4303871" cy="1017270"/>
          </a:xfrm>
          <a:prstGeom prst="roundRect">
            <a:avLst>
              <a:gd name="adj" fmla="val 5118"/>
            </a:avLst>
          </a:prstGeom>
          <a:solidFill>
            <a:srgbClr val="282D5E"/>
          </a:solidFill>
          <a:ln/>
        </p:spPr>
      </p:sp>
      <p:sp>
        <p:nvSpPr>
          <p:cNvPr id="21" name="Text 17"/>
          <p:cNvSpPr/>
          <p:nvPr/>
        </p:nvSpPr>
        <p:spPr>
          <a:xfrm>
            <a:off x="6198989" y="3051334"/>
            <a:ext cx="2232422" cy="193596"/>
          </a:xfrm>
          <a:prstGeom prst="rect">
            <a:avLst/>
          </a:prstGeom>
          <a:noFill/>
          <a:ln/>
        </p:spPr>
        <p:txBody>
          <a:bodyPr wrap="none" lIns="0" tIns="0" rIns="0" bIns="0" rtlCol="0" anchor="t"/>
          <a:lstStyle/>
          <a:p>
            <a:pPr algn="ctr" indent="0" marL="0">
              <a:lnSpc>
                <a:spcPts val="1500"/>
              </a:lnSpc>
              <a:buNone/>
            </a:pPr>
            <a:r>
              <a:rPr lang="en-US" sz="1200" b="1" dirty="0">
                <a:solidFill>
                  <a:srgbClr val="E5DCE6"/>
                </a:solidFill>
                <a:latin typeface="Bricolage Grotesque Extra Bold" pitchFamily="34" charset="0"/>
                <a:ea typeface="Bricolage Grotesque Extra Bold" pitchFamily="34" charset="-122"/>
                <a:cs typeface="Bricolage Grotesque Extra Bold" pitchFamily="34" charset="-120"/>
              </a:rPr>
              <a:t>Continuous Model Retraining</a:t>
            </a:r>
            <a:endParaRPr lang="en-US" sz="1200" dirty="0"/>
          </a:p>
        </p:txBody>
      </p:sp>
      <p:sp>
        <p:nvSpPr>
          <p:cNvPr id="22" name="Text 18"/>
          <p:cNvSpPr/>
          <p:nvPr/>
        </p:nvSpPr>
        <p:spPr>
          <a:xfrm>
            <a:off x="5287208" y="3291364"/>
            <a:ext cx="4055983" cy="321945"/>
          </a:xfrm>
          <a:prstGeom prst="rect">
            <a:avLst/>
          </a:prstGeom>
          <a:noFill/>
          <a:ln/>
        </p:spPr>
        <p:txBody>
          <a:bodyPr wrap="square" lIns="0" tIns="0" rIns="0" bIns="0" rtlCol="0" anchor="t"/>
          <a:lstStyle/>
          <a:p>
            <a:pPr algn="ctr" indent="0" marL="0">
              <a:lnSpc>
                <a:spcPts val="1250"/>
              </a:lnSpc>
              <a:buNone/>
            </a:pPr>
            <a:r>
              <a:rPr lang="en-US" sz="950" dirty="0">
                <a:solidFill>
                  <a:srgbClr val="E5DCE6"/>
                </a:solidFill>
                <a:latin typeface="Montserrat" pitchFamily="34" charset="0"/>
                <a:ea typeface="Montserrat" pitchFamily="34" charset="-122"/>
                <a:cs typeface="Montserrat" pitchFamily="34" charset="-120"/>
              </a:rPr>
              <a:t>Ensure recommendation relevance by periodically retraining the model with new user data, adapting to evolving preferences.</a:t>
            </a:r>
            <a:endParaRPr lang="en-US" sz="950" dirty="0"/>
          </a:p>
        </p:txBody>
      </p:sp>
      <p:sp>
        <p:nvSpPr>
          <p:cNvPr id="23" name="Text 19"/>
          <p:cNvSpPr/>
          <p:nvPr/>
        </p:nvSpPr>
        <p:spPr>
          <a:xfrm>
            <a:off x="5287208" y="3659743"/>
            <a:ext cx="4055983" cy="160973"/>
          </a:xfrm>
          <a:prstGeom prst="rect">
            <a:avLst/>
          </a:prstGeom>
          <a:noFill/>
          <a:ln/>
        </p:spPr>
        <p:txBody>
          <a:bodyPr wrap="none" lIns="0" tIns="0" rIns="0" bIns="0" rtlCol="0" anchor="t"/>
          <a:lstStyle/>
          <a:p>
            <a:pPr algn="ctr" indent="0" marL="0">
              <a:lnSpc>
                <a:spcPts val="1250"/>
              </a:lnSpc>
              <a:buNone/>
            </a:pPr>
            <a:endParaRPr lang="en-US" sz="950" dirty="0"/>
          </a:p>
        </p:txBody>
      </p:sp>
      <p:sp>
        <p:nvSpPr>
          <p:cNvPr id="24" name="Shape 20"/>
          <p:cNvSpPr/>
          <p:nvPr/>
        </p:nvSpPr>
        <p:spPr>
          <a:xfrm>
            <a:off x="9507855" y="4316492"/>
            <a:ext cx="15240" cy="371832"/>
          </a:xfrm>
          <a:prstGeom prst="roundRect">
            <a:avLst>
              <a:gd name="adj" fmla="val 341617"/>
            </a:avLst>
          </a:prstGeom>
          <a:solidFill>
            <a:srgbClr val="414677"/>
          </a:solidFill>
          <a:ln/>
        </p:spPr>
      </p:sp>
      <p:sp>
        <p:nvSpPr>
          <p:cNvPr id="25" name="Shape 21"/>
          <p:cNvSpPr/>
          <p:nvPr/>
        </p:nvSpPr>
        <p:spPr>
          <a:xfrm>
            <a:off x="9469041" y="4270058"/>
            <a:ext cx="92869" cy="92869"/>
          </a:xfrm>
          <a:prstGeom prst="roundRect">
            <a:avLst>
              <a:gd name="adj" fmla="val 492306"/>
            </a:avLst>
          </a:prstGeom>
          <a:solidFill>
            <a:srgbClr val="EEAEF6"/>
          </a:solidFill>
          <a:ln/>
        </p:spPr>
      </p:sp>
      <p:sp>
        <p:nvSpPr>
          <p:cNvPr id="26" name="Shape 22"/>
          <p:cNvSpPr/>
          <p:nvPr/>
        </p:nvSpPr>
        <p:spPr>
          <a:xfrm>
            <a:off x="7363539" y="4688324"/>
            <a:ext cx="4303871" cy="809863"/>
          </a:xfrm>
          <a:prstGeom prst="roundRect">
            <a:avLst>
              <a:gd name="adj" fmla="val 6429"/>
            </a:avLst>
          </a:prstGeom>
          <a:solidFill>
            <a:srgbClr val="282D5E"/>
          </a:solidFill>
          <a:ln/>
        </p:spPr>
      </p:sp>
      <p:sp>
        <p:nvSpPr>
          <p:cNvPr id="27" name="Text 23"/>
          <p:cNvSpPr/>
          <p:nvPr/>
        </p:nvSpPr>
        <p:spPr>
          <a:xfrm>
            <a:off x="8326755" y="4812268"/>
            <a:ext cx="2377440" cy="193596"/>
          </a:xfrm>
          <a:prstGeom prst="rect">
            <a:avLst/>
          </a:prstGeom>
          <a:noFill/>
          <a:ln/>
        </p:spPr>
        <p:txBody>
          <a:bodyPr wrap="none" lIns="0" tIns="0" rIns="0" bIns="0" rtlCol="0" anchor="t"/>
          <a:lstStyle/>
          <a:p>
            <a:pPr algn="ctr" indent="0" marL="0">
              <a:lnSpc>
                <a:spcPts val="1500"/>
              </a:lnSpc>
              <a:buNone/>
            </a:pPr>
            <a:r>
              <a:rPr lang="en-US" sz="1200" b="1" dirty="0">
                <a:solidFill>
                  <a:srgbClr val="E5DCE6"/>
                </a:solidFill>
                <a:latin typeface="Bricolage Grotesque Extra Bold" pitchFamily="34" charset="0"/>
                <a:ea typeface="Bricolage Grotesque Extra Bold" pitchFamily="34" charset="-122"/>
                <a:cs typeface="Bricolage Grotesque Extra Bold" pitchFamily="34" charset="-120"/>
              </a:rPr>
              <a:t>Incorporate Hybrid Techniques</a:t>
            </a:r>
            <a:endParaRPr lang="en-US" sz="1200" dirty="0"/>
          </a:p>
        </p:txBody>
      </p:sp>
      <p:sp>
        <p:nvSpPr>
          <p:cNvPr id="28" name="Text 24"/>
          <p:cNvSpPr/>
          <p:nvPr/>
        </p:nvSpPr>
        <p:spPr>
          <a:xfrm>
            <a:off x="7487483" y="5052298"/>
            <a:ext cx="4055983" cy="321945"/>
          </a:xfrm>
          <a:prstGeom prst="rect">
            <a:avLst/>
          </a:prstGeom>
          <a:noFill/>
          <a:ln/>
        </p:spPr>
        <p:txBody>
          <a:bodyPr wrap="square" lIns="0" tIns="0" rIns="0" bIns="0" rtlCol="0" anchor="t"/>
          <a:lstStyle/>
          <a:p>
            <a:pPr algn="ctr" indent="0" marL="0">
              <a:lnSpc>
                <a:spcPts val="1250"/>
              </a:lnSpc>
              <a:buNone/>
            </a:pPr>
            <a:r>
              <a:rPr lang="en-US" sz="950" dirty="0">
                <a:solidFill>
                  <a:srgbClr val="E5DCE6"/>
                </a:solidFill>
                <a:latin typeface="Montserrat" pitchFamily="34" charset="0"/>
                <a:ea typeface="Montserrat" pitchFamily="34" charset="-122"/>
                <a:cs typeface="Montserrat" pitchFamily="34" charset="-120"/>
              </a:rPr>
              <a:t>Mitigate cold-start issues by combining collaborative filtering with content-based approaches, using movie metadata.</a:t>
            </a:r>
            <a:endParaRPr lang="en-US" sz="950" dirty="0"/>
          </a:p>
        </p:txBody>
      </p:sp>
      <p:sp>
        <p:nvSpPr>
          <p:cNvPr id="29" name="Shape 25"/>
          <p:cNvSpPr/>
          <p:nvPr/>
        </p:nvSpPr>
        <p:spPr>
          <a:xfrm>
            <a:off x="11708130" y="3944660"/>
            <a:ext cx="15240" cy="371832"/>
          </a:xfrm>
          <a:prstGeom prst="roundRect">
            <a:avLst>
              <a:gd name="adj" fmla="val 341617"/>
            </a:avLst>
          </a:prstGeom>
          <a:solidFill>
            <a:srgbClr val="414677"/>
          </a:solidFill>
          <a:ln/>
        </p:spPr>
      </p:sp>
      <p:sp>
        <p:nvSpPr>
          <p:cNvPr id="30" name="Shape 26"/>
          <p:cNvSpPr/>
          <p:nvPr/>
        </p:nvSpPr>
        <p:spPr>
          <a:xfrm>
            <a:off x="11669316" y="4270058"/>
            <a:ext cx="92869" cy="92869"/>
          </a:xfrm>
          <a:prstGeom prst="roundRect">
            <a:avLst>
              <a:gd name="adj" fmla="val 492306"/>
            </a:avLst>
          </a:prstGeom>
          <a:solidFill>
            <a:srgbClr val="EEAEF6"/>
          </a:solidFill>
          <a:ln/>
        </p:spPr>
      </p:sp>
      <p:sp>
        <p:nvSpPr>
          <p:cNvPr id="31" name="Shape 27"/>
          <p:cNvSpPr/>
          <p:nvPr/>
        </p:nvSpPr>
        <p:spPr>
          <a:xfrm>
            <a:off x="9563814" y="2927390"/>
            <a:ext cx="4303871" cy="970836"/>
          </a:xfrm>
          <a:prstGeom prst="roundRect">
            <a:avLst>
              <a:gd name="adj" fmla="val 5363"/>
            </a:avLst>
          </a:prstGeom>
          <a:solidFill>
            <a:srgbClr val="282D5E"/>
          </a:solidFill>
          <a:ln/>
        </p:spPr>
      </p:sp>
      <p:sp>
        <p:nvSpPr>
          <p:cNvPr id="32" name="Text 28"/>
          <p:cNvSpPr/>
          <p:nvPr/>
        </p:nvSpPr>
        <p:spPr>
          <a:xfrm>
            <a:off x="10596443" y="3051334"/>
            <a:ext cx="2238613" cy="193596"/>
          </a:xfrm>
          <a:prstGeom prst="rect">
            <a:avLst/>
          </a:prstGeom>
          <a:noFill/>
          <a:ln/>
        </p:spPr>
        <p:txBody>
          <a:bodyPr wrap="none" lIns="0" tIns="0" rIns="0" bIns="0" rtlCol="0" anchor="t"/>
          <a:lstStyle/>
          <a:p>
            <a:pPr algn="ctr" indent="0" marL="0">
              <a:lnSpc>
                <a:spcPts val="1500"/>
              </a:lnSpc>
              <a:buNone/>
            </a:pPr>
            <a:r>
              <a:rPr lang="en-US" sz="1200" b="1" dirty="0">
                <a:solidFill>
                  <a:srgbClr val="E5DCE6"/>
                </a:solidFill>
                <a:latin typeface="Bricolage Grotesque Extra Bold" pitchFamily="34" charset="0"/>
                <a:ea typeface="Bricolage Grotesque Extra Bold" pitchFamily="34" charset="-122"/>
                <a:cs typeface="Bricolage Grotesque Extra Bold" pitchFamily="34" charset="-120"/>
              </a:rPr>
              <a:t>Monitor Engagement Metrics</a:t>
            </a:r>
            <a:endParaRPr lang="en-US" sz="1200" dirty="0"/>
          </a:p>
        </p:txBody>
      </p:sp>
      <p:sp>
        <p:nvSpPr>
          <p:cNvPr id="33" name="Text 29"/>
          <p:cNvSpPr/>
          <p:nvPr/>
        </p:nvSpPr>
        <p:spPr>
          <a:xfrm>
            <a:off x="9687758" y="3291364"/>
            <a:ext cx="4055983" cy="482918"/>
          </a:xfrm>
          <a:prstGeom prst="rect">
            <a:avLst/>
          </a:prstGeom>
          <a:noFill/>
          <a:ln/>
        </p:spPr>
        <p:txBody>
          <a:bodyPr wrap="square" lIns="0" tIns="0" rIns="0" bIns="0" rtlCol="0" anchor="t"/>
          <a:lstStyle/>
          <a:p>
            <a:pPr algn="ctr" indent="0" marL="0">
              <a:lnSpc>
                <a:spcPts val="1250"/>
              </a:lnSpc>
              <a:buNone/>
            </a:pPr>
            <a:r>
              <a:rPr lang="en-US" sz="950" dirty="0">
                <a:solidFill>
                  <a:srgbClr val="E5DCE6"/>
                </a:solidFill>
                <a:latin typeface="Montserrat" pitchFamily="34" charset="0"/>
                <a:ea typeface="Montserrat" pitchFamily="34" charset="-122"/>
                <a:cs typeface="Montserrat" pitchFamily="34" charset="-120"/>
              </a:rPr>
              <a:t>Track key performance indicators like watch time, click-through rate, and retention to assess real-world impact and guide optimization.</a:t>
            </a:r>
            <a:endParaRPr lang="en-US" sz="950" dirty="0"/>
          </a:p>
        </p:txBody>
      </p:sp>
      <p:sp>
        <p:nvSpPr>
          <p:cNvPr id="34" name="Text 30"/>
          <p:cNvSpPr/>
          <p:nvPr/>
        </p:nvSpPr>
        <p:spPr>
          <a:xfrm>
            <a:off x="762714" y="5614273"/>
            <a:ext cx="2479119" cy="309801"/>
          </a:xfrm>
          <a:prstGeom prst="rect">
            <a:avLst/>
          </a:prstGeom>
          <a:noFill/>
          <a:ln/>
        </p:spPr>
        <p:txBody>
          <a:bodyPr wrap="none" lIns="0" tIns="0" rIns="0" bIns="0" rtlCol="0" anchor="t"/>
          <a:lstStyle/>
          <a:p>
            <a:pPr algn="l" indent="0" marL="0">
              <a:lnSpc>
                <a:spcPts val="2400"/>
              </a:lnSpc>
              <a:buNone/>
            </a:pPr>
            <a:r>
              <a:rPr lang="en-US" sz="1950" b="1" dirty="0">
                <a:solidFill>
                  <a:srgbClr val="EEAEF6"/>
                </a:solidFill>
                <a:latin typeface="Bricolage Grotesque Extra Bold" pitchFamily="34" charset="0"/>
                <a:ea typeface="Bricolage Grotesque Extra Bold" pitchFamily="34" charset="-122"/>
                <a:cs typeface="Bricolage Grotesque Extra Bold" pitchFamily="34" charset="-120"/>
              </a:rPr>
              <a:t>Conclusion</a:t>
            </a:r>
            <a:endParaRPr lang="en-US" sz="1950" dirty="0"/>
          </a:p>
        </p:txBody>
      </p:sp>
      <p:sp>
        <p:nvSpPr>
          <p:cNvPr id="35" name="Text 31"/>
          <p:cNvSpPr/>
          <p:nvPr/>
        </p:nvSpPr>
        <p:spPr>
          <a:xfrm>
            <a:off x="762714" y="6040160"/>
            <a:ext cx="13104971" cy="321945"/>
          </a:xfrm>
          <a:prstGeom prst="rect">
            <a:avLst/>
          </a:prstGeom>
          <a:noFill/>
          <a:ln/>
        </p:spPr>
        <p:txBody>
          <a:bodyPr wrap="square" lIns="0" tIns="0" rIns="0" bIns="0" rtlCol="0" anchor="t"/>
          <a:lstStyle/>
          <a:p>
            <a:pPr algn="l" indent="0" marL="0">
              <a:lnSpc>
                <a:spcPts val="1250"/>
              </a:lnSpc>
              <a:buNone/>
            </a:pPr>
            <a:r>
              <a:rPr lang="en-US" sz="950" dirty="0">
                <a:solidFill>
                  <a:srgbClr val="E5DCE6"/>
                </a:solidFill>
                <a:latin typeface="Montserrat" pitchFamily="34" charset="0"/>
                <a:ea typeface="Montserrat" pitchFamily="34" charset="-122"/>
                <a:cs typeface="Montserrat" pitchFamily="34" charset="-120"/>
              </a:rPr>
              <a:t>This project successfully addressed choice paralysis by developing a personalized movie recommendation system using collaborative filtering, particularly Singular Value Decomposition (SVD). The system effectively learned user preferences from historical rating data, generating accurate predictions for unseen movies.</a:t>
            </a:r>
            <a:endParaRPr lang="en-US" sz="950" dirty="0"/>
          </a:p>
        </p:txBody>
      </p:sp>
      <p:sp>
        <p:nvSpPr>
          <p:cNvPr id="36" name="Text 32"/>
          <p:cNvSpPr/>
          <p:nvPr/>
        </p:nvSpPr>
        <p:spPr>
          <a:xfrm>
            <a:off x="762714" y="6449139"/>
            <a:ext cx="13104971" cy="321945"/>
          </a:xfrm>
          <a:prstGeom prst="rect">
            <a:avLst/>
          </a:prstGeom>
          <a:noFill/>
          <a:ln/>
        </p:spPr>
        <p:txBody>
          <a:bodyPr wrap="square" lIns="0" tIns="0" rIns="0" bIns="0" rtlCol="0" anchor="t"/>
          <a:lstStyle/>
          <a:p>
            <a:pPr algn="l" indent="0" marL="0">
              <a:lnSpc>
                <a:spcPts val="1250"/>
              </a:lnSpc>
              <a:buNone/>
            </a:pPr>
            <a:r>
              <a:rPr lang="en-US" sz="950" dirty="0">
                <a:solidFill>
                  <a:srgbClr val="E5DCE6"/>
                </a:solidFill>
                <a:latin typeface="Montserrat" pitchFamily="34" charset="0"/>
                <a:ea typeface="Montserrat" pitchFamily="34" charset="-122"/>
                <a:cs typeface="Montserrat" pitchFamily="34" charset="-120"/>
              </a:rPr>
              <a:t>The results demonstrate that data-driven recommendation systems significantly enhance content discovery by reducing browsing time and improving user satisfaction. Presenting users with a curated Top-5 list streamlines decision-making and encourages active content consumption.</a:t>
            </a:r>
            <a:endParaRPr lang="en-US" sz="950" dirty="0"/>
          </a:p>
        </p:txBody>
      </p:sp>
      <p:sp>
        <p:nvSpPr>
          <p:cNvPr id="37" name="Text 33"/>
          <p:cNvSpPr/>
          <p:nvPr/>
        </p:nvSpPr>
        <p:spPr>
          <a:xfrm>
            <a:off x="762714" y="6858119"/>
            <a:ext cx="13104971" cy="321945"/>
          </a:xfrm>
          <a:prstGeom prst="rect">
            <a:avLst/>
          </a:prstGeom>
          <a:noFill/>
          <a:ln/>
        </p:spPr>
        <p:txBody>
          <a:bodyPr wrap="square" lIns="0" tIns="0" rIns="0" bIns="0" rtlCol="0" anchor="t"/>
          <a:lstStyle/>
          <a:p>
            <a:pPr algn="l" indent="0" marL="0">
              <a:lnSpc>
                <a:spcPts val="1250"/>
              </a:lnSpc>
              <a:buNone/>
            </a:pPr>
            <a:r>
              <a:rPr lang="en-US" sz="950" dirty="0">
                <a:solidFill>
                  <a:srgbClr val="E5DCE6"/>
                </a:solidFill>
                <a:latin typeface="Montserrat" pitchFamily="34" charset="0"/>
                <a:ea typeface="Montserrat" pitchFamily="34" charset="-122"/>
                <a:cs typeface="Montserrat" pitchFamily="34" charset="-120"/>
              </a:rPr>
              <a:t>While the system shows strong performance, challenges like the cold-start problem and data sparsity remain. These limitations highlight future opportunities for improvement through hybrid recommendation models and the integration of additional user and content features.</a:t>
            </a:r>
            <a:endParaRPr lang="en-US" sz="950" dirty="0"/>
          </a:p>
        </p:txBody>
      </p:sp>
      <p:sp>
        <p:nvSpPr>
          <p:cNvPr id="38" name="Text 34"/>
          <p:cNvSpPr/>
          <p:nvPr/>
        </p:nvSpPr>
        <p:spPr>
          <a:xfrm>
            <a:off x="762714" y="7267099"/>
            <a:ext cx="13104971" cy="321945"/>
          </a:xfrm>
          <a:prstGeom prst="rect">
            <a:avLst/>
          </a:prstGeom>
          <a:noFill/>
          <a:ln/>
        </p:spPr>
        <p:txBody>
          <a:bodyPr wrap="square" lIns="0" tIns="0" rIns="0" bIns="0" rtlCol="0" anchor="t"/>
          <a:lstStyle/>
          <a:p>
            <a:pPr algn="l" indent="0" marL="0">
              <a:lnSpc>
                <a:spcPts val="1250"/>
              </a:lnSpc>
              <a:buNone/>
            </a:pPr>
            <a:r>
              <a:rPr lang="en-US" sz="950" dirty="0">
                <a:solidFill>
                  <a:srgbClr val="E5DCE6"/>
                </a:solidFill>
                <a:latin typeface="Montserrat" pitchFamily="34" charset="0"/>
                <a:ea typeface="Montserrat" pitchFamily="34" charset="-122"/>
                <a:cs typeface="Montserrat" pitchFamily="34" charset="-120"/>
              </a:rPr>
              <a:t>Overall, this study confirms that personalized recommendation systems are an effective strategy for improving user engagement and retention in digital streaming services, playing a critical role in enhancing the overall user experience.</a:t>
            </a:r>
            <a:endParaRPr lang="en-US" sz="9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793790" y="1616273"/>
            <a:ext cx="1522333" cy="373142"/>
          </a:xfrm>
          <a:prstGeom prst="roundRect">
            <a:avLst>
              <a:gd name="adj" fmla="val 17872"/>
            </a:avLst>
          </a:prstGeom>
          <a:solidFill>
            <a:srgbClr val="3E0845"/>
          </a:solidFill>
          <a:ln/>
        </p:spPr>
      </p:sp>
      <p:sp>
        <p:nvSpPr>
          <p:cNvPr id="3" name="Text 1"/>
          <p:cNvSpPr/>
          <p:nvPr/>
        </p:nvSpPr>
        <p:spPr>
          <a:xfrm>
            <a:off x="912852" y="1675805"/>
            <a:ext cx="1284208" cy="254079"/>
          </a:xfrm>
          <a:prstGeom prst="rect">
            <a:avLst/>
          </a:prstGeom>
          <a:noFill/>
          <a:ln/>
        </p:spPr>
        <p:txBody>
          <a:bodyPr wrap="none" lIns="0" tIns="0" rIns="0" bIns="0" rtlCol="0" anchor="t"/>
          <a:lstStyle/>
          <a:p>
            <a:pPr algn="l" indent="0" marL="0">
              <a:lnSpc>
                <a:spcPts val="2000"/>
              </a:lnSpc>
              <a:buNone/>
            </a:pPr>
            <a:r>
              <a:rPr lang="en-US" sz="1250" dirty="0">
                <a:solidFill>
                  <a:srgbClr val="E5DCE6"/>
                </a:solidFill>
                <a:latin typeface="Montserrat" pitchFamily="34" charset="0"/>
                <a:ea typeface="Montserrat" pitchFamily="34" charset="-122"/>
                <a:cs typeface="Montserrat" pitchFamily="34" charset="-120"/>
              </a:rPr>
              <a:t>INTRODUCTION</a:t>
            </a:r>
            <a:endParaRPr lang="en-US" sz="1250" dirty="0"/>
          </a:p>
        </p:txBody>
      </p:sp>
      <p:sp>
        <p:nvSpPr>
          <p:cNvPr id="4" name="Text 2"/>
          <p:cNvSpPr/>
          <p:nvPr/>
        </p:nvSpPr>
        <p:spPr>
          <a:xfrm>
            <a:off x="793790" y="2068711"/>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EEAEF6"/>
                </a:solidFill>
                <a:latin typeface="Bricolage Grotesque Extra Bold" pitchFamily="34" charset="0"/>
                <a:ea typeface="Bricolage Grotesque Extra Bold" pitchFamily="34" charset="-122"/>
                <a:cs typeface="Bricolage Grotesque Extra Bold" pitchFamily="34" charset="-120"/>
              </a:rPr>
              <a:t>Project Overview</a:t>
            </a:r>
            <a:endParaRPr lang="en-US" sz="3900" dirty="0"/>
          </a:p>
        </p:txBody>
      </p:sp>
      <p:sp>
        <p:nvSpPr>
          <p:cNvPr id="5" name="Text 3"/>
          <p:cNvSpPr/>
          <p:nvPr/>
        </p:nvSpPr>
        <p:spPr>
          <a:xfrm>
            <a:off x="793790" y="2986445"/>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This project aims to revolutionize content discovery on our streaming platform. By leveraging advanced data science techniques, we will move beyond generic suggestions to provide truly personalized movie recommendations. Our goal is to transform the user experience from endless scrolling to instant gratification, fostering a deeper connection with our service.</a:t>
            </a:r>
            <a:endParaRPr lang="en-US" sz="1550" dirty="0"/>
          </a:p>
        </p:txBody>
      </p:sp>
      <p:pic>
        <p:nvPicPr>
          <p:cNvPr id="6" name="Image 0" descr="preencoded.png">    </p:cNvPr>
          <p:cNvPicPr>
            <a:picLocks noChangeAspect="1"/>
          </p:cNvPicPr>
          <p:nvPr/>
        </p:nvPicPr>
        <p:blipFill>
          <a:blip r:embed="rId1"/>
          <a:stretch>
            <a:fillRect/>
          </a:stretch>
        </p:blipFill>
        <p:spPr>
          <a:xfrm>
            <a:off x="793790" y="4162306"/>
            <a:ext cx="2348865" cy="2348865"/>
          </a:xfrm>
          <a:prstGeom prst="rect">
            <a:avLst/>
          </a:prstGeom>
        </p:spPr>
      </p:pic>
      <p:sp>
        <p:nvSpPr>
          <p:cNvPr id="7" name="Text 4"/>
          <p:cNvSpPr/>
          <p:nvPr/>
        </p:nvSpPr>
        <p:spPr>
          <a:xfrm>
            <a:off x="3390662" y="4162306"/>
            <a:ext cx="3800475" cy="744141"/>
          </a:xfrm>
          <a:prstGeom prst="rect">
            <a:avLst/>
          </a:prstGeom>
          <a:noFill/>
          <a:ln/>
        </p:spPr>
        <p:txBody>
          <a:bodyPr wrap="square" lIns="0" tIns="0" rIns="0" bIns="0" rtlCol="0" anchor="t"/>
          <a:lstStyle/>
          <a:p>
            <a:pPr algn="l" indent="0" marL="0">
              <a:lnSpc>
                <a:spcPts val="2900"/>
              </a:lnSpc>
              <a:buNone/>
            </a:pPr>
            <a:r>
              <a:rPr lang="en-US" sz="2300" b="1" dirty="0">
                <a:solidFill>
                  <a:srgbClr val="E5DCE6"/>
                </a:solidFill>
                <a:latin typeface="Bricolage Grotesque Extra Bold" pitchFamily="34" charset="0"/>
                <a:ea typeface="Bricolage Grotesque Extra Bold" pitchFamily="34" charset="-122"/>
                <a:cs typeface="Bricolage Grotesque Extra Bold" pitchFamily="34" charset="-120"/>
              </a:rPr>
              <a:t>The Challenge: Choice Paralysis</a:t>
            </a:r>
            <a:endParaRPr lang="en-US" sz="2300" dirty="0"/>
          </a:p>
        </p:txBody>
      </p:sp>
      <p:sp>
        <p:nvSpPr>
          <p:cNvPr id="8" name="Text 5"/>
          <p:cNvSpPr/>
          <p:nvPr/>
        </p:nvSpPr>
        <p:spPr>
          <a:xfrm>
            <a:off x="3390662" y="5025509"/>
            <a:ext cx="3800475" cy="1587698"/>
          </a:xfrm>
          <a:prstGeom prst="rect">
            <a:avLst/>
          </a:prstGeom>
          <a:noFill/>
          <a:ln/>
        </p:spPr>
        <p:txBody>
          <a:bodyPr wrap="squar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Users are drowning in content. The paradox of choice dictates that while variety is appealing, too much can lead to anxiety and decision fatigue, often resulting in no choice at all.</a:t>
            </a:r>
            <a:endParaRPr lang="en-US" sz="1550" dirty="0"/>
          </a:p>
        </p:txBody>
      </p:sp>
      <p:pic>
        <p:nvPicPr>
          <p:cNvPr id="9" name="Image 1" descr="preencoded.png">    </p:cNvPr>
          <p:cNvPicPr>
            <a:picLocks noChangeAspect="1"/>
          </p:cNvPicPr>
          <p:nvPr/>
        </p:nvPicPr>
        <p:blipFill>
          <a:blip r:embed="rId2"/>
          <a:stretch>
            <a:fillRect/>
          </a:stretch>
        </p:blipFill>
        <p:spPr>
          <a:xfrm>
            <a:off x="7439144" y="4162306"/>
            <a:ext cx="2348865" cy="2348865"/>
          </a:xfrm>
          <a:prstGeom prst="rect">
            <a:avLst/>
          </a:prstGeom>
        </p:spPr>
      </p:pic>
      <p:sp>
        <p:nvSpPr>
          <p:cNvPr id="10" name="Text 6"/>
          <p:cNvSpPr/>
          <p:nvPr/>
        </p:nvSpPr>
        <p:spPr>
          <a:xfrm>
            <a:off x="10036016" y="4162306"/>
            <a:ext cx="3800594" cy="744141"/>
          </a:xfrm>
          <a:prstGeom prst="rect">
            <a:avLst/>
          </a:prstGeom>
          <a:noFill/>
          <a:ln/>
        </p:spPr>
        <p:txBody>
          <a:bodyPr wrap="square" lIns="0" tIns="0" rIns="0" bIns="0" rtlCol="0" anchor="t"/>
          <a:lstStyle/>
          <a:p>
            <a:pPr algn="l" indent="0" marL="0">
              <a:lnSpc>
                <a:spcPts val="2900"/>
              </a:lnSpc>
              <a:buNone/>
            </a:pPr>
            <a:r>
              <a:rPr lang="en-US" sz="2300" b="1" dirty="0">
                <a:solidFill>
                  <a:srgbClr val="E5DCE6"/>
                </a:solidFill>
                <a:latin typeface="Bricolage Grotesque Extra Bold" pitchFamily="34" charset="0"/>
                <a:ea typeface="Bricolage Grotesque Extra Bold" pitchFamily="34" charset="-122"/>
                <a:cs typeface="Bricolage Grotesque Extra Bold" pitchFamily="34" charset="-120"/>
              </a:rPr>
              <a:t>The Solution: Personalized Discovery</a:t>
            </a:r>
            <a:endParaRPr lang="en-US" sz="2300" dirty="0"/>
          </a:p>
        </p:txBody>
      </p:sp>
      <p:sp>
        <p:nvSpPr>
          <p:cNvPr id="11" name="Text 7"/>
          <p:cNvSpPr/>
          <p:nvPr/>
        </p:nvSpPr>
        <p:spPr>
          <a:xfrm>
            <a:off x="10036016" y="5025509"/>
            <a:ext cx="3800594" cy="1587698"/>
          </a:xfrm>
          <a:prstGeom prst="rect">
            <a:avLst/>
          </a:prstGeom>
          <a:noFill/>
          <a:ln/>
        </p:spPr>
        <p:txBody>
          <a:bodyPr wrap="squar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A smart recommendation engine acts as a trusted curator, guiding users to content they'll love, thus enriching their viewing experience and saving valuable time.</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554117" y="381238"/>
            <a:ext cx="1184196" cy="248841"/>
          </a:xfrm>
          <a:prstGeom prst="roundRect">
            <a:avLst>
              <a:gd name="adj" fmla="val 18708"/>
            </a:avLst>
          </a:prstGeom>
          <a:noFill/>
          <a:ln w="7620">
            <a:solidFill>
              <a:srgbClr val="EEAEF6"/>
            </a:solidFill>
            <a:prstDash val="solid"/>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644843" y="450294"/>
            <a:ext cx="110728" cy="110728"/>
          </a:xfrm>
          <a:prstGeom prst="rect">
            <a:avLst/>
          </a:prstGeom>
        </p:spPr>
      </p:pic>
      <p:sp>
        <p:nvSpPr>
          <p:cNvPr id="4" name="Text 1"/>
          <p:cNvSpPr/>
          <p:nvPr/>
        </p:nvSpPr>
        <p:spPr>
          <a:xfrm>
            <a:off x="810935" y="430411"/>
            <a:ext cx="836652" cy="150495"/>
          </a:xfrm>
          <a:prstGeom prst="rect">
            <a:avLst/>
          </a:prstGeom>
          <a:noFill/>
          <a:ln/>
        </p:spPr>
        <p:txBody>
          <a:bodyPr wrap="none" lIns="0" tIns="0" rIns="0" bIns="0" rtlCol="0" anchor="t"/>
          <a:lstStyle/>
          <a:p>
            <a:pPr algn="l" indent="0" marL="0">
              <a:lnSpc>
                <a:spcPts val="1150"/>
              </a:lnSpc>
              <a:buNone/>
            </a:pPr>
            <a:r>
              <a:rPr lang="en-US" sz="850" dirty="0">
                <a:solidFill>
                  <a:srgbClr val="EEAEF6"/>
                </a:solidFill>
                <a:latin typeface="Montserrat" pitchFamily="34" charset="0"/>
                <a:ea typeface="Montserrat" pitchFamily="34" charset="-122"/>
                <a:cs typeface="Montserrat" pitchFamily="34" charset="-120"/>
              </a:rPr>
              <a:t>THE PROBLEM</a:t>
            </a:r>
            <a:endParaRPr lang="en-US" sz="850" dirty="0"/>
          </a:p>
        </p:txBody>
      </p:sp>
      <p:sp>
        <p:nvSpPr>
          <p:cNvPr id="5" name="Text 2"/>
          <p:cNvSpPr/>
          <p:nvPr/>
        </p:nvSpPr>
        <p:spPr>
          <a:xfrm>
            <a:off x="554117" y="668655"/>
            <a:ext cx="4697016" cy="432911"/>
          </a:xfrm>
          <a:prstGeom prst="rect">
            <a:avLst/>
          </a:prstGeom>
          <a:noFill/>
          <a:ln/>
        </p:spPr>
        <p:txBody>
          <a:bodyPr wrap="none" lIns="0" tIns="0" rIns="0" bIns="0" rtlCol="0" anchor="t"/>
          <a:lstStyle/>
          <a:p>
            <a:pPr algn="l" indent="0" marL="0">
              <a:lnSpc>
                <a:spcPts val="3400"/>
              </a:lnSpc>
              <a:buNone/>
            </a:pPr>
            <a:r>
              <a:rPr lang="en-US" sz="2700" b="1" dirty="0">
                <a:solidFill>
                  <a:srgbClr val="EEAEF6"/>
                </a:solidFill>
                <a:latin typeface="Bricolage Grotesque Extra Bold" pitchFamily="34" charset="0"/>
                <a:ea typeface="Bricolage Grotesque Extra Bold" pitchFamily="34" charset="-122"/>
                <a:cs typeface="Bricolage Grotesque Extra Bold" pitchFamily="34" charset="-120"/>
              </a:rPr>
              <a:t>Background of the Problem</a:t>
            </a:r>
            <a:endParaRPr lang="en-US" sz="2700" dirty="0"/>
          </a:p>
        </p:txBody>
      </p:sp>
      <p:sp>
        <p:nvSpPr>
          <p:cNvPr id="6" name="Text 3"/>
          <p:cNvSpPr/>
          <p:nvPr/>
        </p:nvSpPr>
        <p:spPr>
          <a:xfrm>
            <a:off x="554117" y="1246584"/>
            <a:ext cx="13522166" cy="376476"/>
          </a:xfrm>
          <a:prstGeom prst="rect">
            <a:avLst/>
          </a:prstGeom>
          <a:noFill/>
          <a:ln/>
        </p:spPr>
        <p:txBody>
          <a:bodyPr wrap="square" lIns="0" tIns="0" rIns="0" bIns="0" rtlCol="0" anchor="t"/>
          <a:lstStyle/>
          <a:p>
            <a:pPr algn="l" indent="0" marL="0">
              <a:lnSpc>
                <a:spcPts val="1450"/>
              </a:lnSpc>
              <a:buNone/>
            </a:pPr>
            <a:r>
              <a:rPr lang="en-US" sz="1050" dirty="0">
                <a:solidFill>
                  <a:srgbClr val="E5DCE6"/>
                </a:solidFill>
                <a:latin typeface="Montserrat" pitchFamily="34" charset="0"/>
                <a:ea typeface="Montserrat" pitchFamily="34" charset="-122"/>
                <a:cs typeface="Montserrat" pitchFamily="34" charset="-120"/>
              </a:rPr>
              <a:t>Modern streaming platforms, including our own, pride themselves on offering expansive libraries with thousands of titles spanning every genre imaginable. While this breadth of content is a core value proposition, it inadvertently creates a significant user experience challenge: choice paralysis. Instead of enhancing satisfaction, an overwhelming number of options often leads to frustration.</a:t>
            </a:r>
            <a:endParaRPr lang="en-US" sz="1050" dirty="0"/>
          </a:p>
        </p:txBody>
      </p:sp>
      <p:sp>
        <p:nvSpPr>
          <p:cNvPr id="7" name="Text 4"/>
          <p:cNvSpPr/>
          <p:nvPr/>
        </p:nvSpPr>
        <p:spPr>
          <a:xfrm>
            <a:off x="554117" y="1818799"/>
            <a:ext cx="7285077" cy="1693953"/>
          </a:xfrm>
          <a:prstGeom prst="rect">
            <a:avLst/>
          </a:prstGeom>
          <a:noFill/>
          <a:ln/>
        </p:spPr>
        <p:txBody>
          <a:bodyPr wrap="square" lIns="0" tIns="0" rIns="0" bIns="0" rtlCol="0" anchor="t"/>
          <a:lstStyle/>
          <a:p>
            <a:pPr algn="l" marL="342900" indent="-342900">
              <a:lnSpc>
                <a:spcPts val="1450"/>
              </a:lnSpc>
              <a:buSzPct val="100000"/>
              <a:buChar char="•"/>
            </a:pPr>
            <a:r>
              <a:rPr lang="en-US" sz="1050" b="1" dirty="0">
                <a:solidFill>
                  <a:srgbClr val="E5DCE6"/>
                </a:solidFill>
                <a:latin typeface="Montserrat" pitchFamily="34" charset="0"/>
                <a:ea typeface="Montserrat" pitchFamily="34" charset="-122"/>
                <a:cs typeface="Montserrat" pitchFamily="34" charset="-120"/>
              </a:rPr>
              <a:t>Thousands of Titles, Limited Time</a:t>
            </a:r>
            <a:pPr algn="l" indent="0" marL="0">
              <a:lnSpc>
                <a:spcPts val="1450"/>
              </a:lnSpc>
              <a:buNone/>
            </a:pPr>
            <a:r>
              <a:rPr lang="en-US" sz="1050" dirty="0">
                <a:solidFill>
                  <a:srgbClr val="E5DCE6"/>
                </a:solidFill>
                <a:latin typeface="Montserrat" pitchFamily="34" charset="0"/>
                <a:ea typeface="Montserrat" pitchFamily="34" charset="-122"/>
                <a:cs typeface="Montserrat" pitchFamily="34" charset="-120"/>
              </a:rPr>
              <a:t> With an ever-growing catalog, users spend an inordinate amount of time browsing and deliberating rather than actually watching. This "search fatigue" detracts from the primary enjoyment of a streaming service.</a:t>
            </a:r>
            <a:endParaRPr lang="en-US" sz="1050" dirty="0"/>
          </a:p>
          <a:p>
            <a:pPr algn="l" marL="342900" indent="-342900">
              <a:lnSpc>
                <a:spcPts val="1450"/>
              </a:lnSpc>
              <a:buSzPct val="100000"/>
              <a:buChar char="•"/>
            </a:pPr>
            <a:r>
              <a:rPr lang="en-US" sz="1050" b="1" dirty="0">
                <a:solidFill>
                  <a:srgbClr val="E5DCE6"/>
                </a:solidFill>
                <a:latin typeface="Montserrat" pitchFamily="34" charset="0"/>
                <a:ea typeface="Montserrat" pitchFamily="34" charset="-122"/>
                <a:cs typeface="Montserrat" pitchFamily="34" charset="-120"/>
              </a:rPr>
              <a:t>Frustration and Poor Experience</a:t>
            </a:r>
            <a:pPr algn="l" indent="0" marL="0">
              <a:lnSpc>
                <a:spcPts val="1450"/>
              </a:lnSpc>
              <a:buNone/>
            </a:pPr>
            <a:r>
              <a:rPr lang="en-US" sz="1050" dirty="0">
                <a:solidFill>
                  <a:srgbClr val="E5DCE6"/>
                </a:solidFill>
                <a:latin typeface="Montserrat" pitchFamily="34" charset="0"/>
                <a:ea typeface="Montserrat" pitchFamily="34" charset="-122"/>
                <a:cs typeface="Montserrat" pitchFamily="34" charset="-120"/>
              </a:rPr>
              <a:t> The inability to quickly find something enjoyable transforms what should be a relaxing activity into a tedious chore. This frustration directly impacts user satisfaction and engagement metrics.</a:t>
            </a:r>
            <a:endParaRPr lang="en-US" sz="1050" dirty="0"/>
          </a:p>
          <a:p>
            <a:pPr algn="l" marL="342900" indent="-342900">
              <a:lnSpc>
                <a:spcPts val="1450"/>
              </a:lnSpc>
              <a:buSzPct val="100000"/>
              <a:buChar char="•"/>
            </a:pPr>
            <a:r>
              <a:rPr lang="en-US" sz="1050" b="1" dirty="0">
                <a:solidFill>
                  <a:srgbClr val="E5DCE6"/>
                </a:solidFill>
                <a:latin typeface="Montserrat" pitchFamily="34" charset="0"/>
                <a:ea typeface="Montserrat" pitchFamily="34" charset="-122"/>
                <a:cs typeface="Montserrat" pitchFamily="34" charset="-120"/>
              </a:rPr>
              <a:t>Risk of Unsubscription</a:t>
            </a:r>
            <a:pPr algn="l" indent="0" marL="0">
              <a:lnSpc>
                <a:spcPts val="1450"/>
              </a:lnSpc>
              <a:buNone/>
            </a:pPr>
            <a:r>
              <a:rPr lang="en-US" sz="1050" dirty="0">
                <a:solidFill>
                  <a:srgbClr val="E5DCE6"/>
                </a:solidFill>
                <a:latin typeface="Montserrat" pitchFamily="34" charset="0"/>
                <a:ea typeface="Montserrat" pitchFamily="34" charset="-122"/>
                <a:cs typeface="Montserrat" pitchFamily="34" charset="-120"/>
              </a:rPr>
              <a:t> A consistently poor content discovery experience erodes the perceived value of the subscription. When users feel they can't easily find content they love, they become more susceptible to churning to competitors that promise a more curated experience.</a:t>
            </a:r>
            <a:endParaRPr lang="en-US" sz="1050" dirty="0"/>
          </a:p>
        </p:txBody>
      </p:sp>
      <p:pic>
        <p:nvPicPr>
          <p:cNvPr id="8" name="Image 1" descr="preencoded.png">    </p:cNvPr>
          <p:cNvPicPr>
            <a:picLocks noChangeAspect="1"/>
          </p:cNvPicPr>
          <p:nvPr/>
        </p:nvPicPr>
        <p:blipFill>
          <a:blip r:embed="rId3"/>
          <a:stretch>
            <a:fillRect/>
          </a:stretch>
        </p:blipFill>
        <p:spPr>
          <a:xfrm>
            <a:off x="8184713" y="1840468"/>
            <a:ext cx="5899071" cy="589907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793790" y="555308"/>
            <a:ext cx="1987748" cy="373142"/>
          </a:xfrm>
          <a:prstGeom prst="roundRect">
            <a:avLst>
              <a:gd name="adj" fmla="val 17872"/>
            </a:avLst>
          </a:prstGeom>
          <a:solidFill>
            <a:srgbClr val="3E0845"/>
          </a:solidFill>
          <a:ln/>
        </p:spPr>
      </p:sp>
      <p:sp>
        <p:nvSpPr>
          <p:cNvPr id="3" name="Text 1"/>
          <p:cNvSpPr/>
          <p:nvPr/>
        </p:nvSpPr>
        <p:spPr>
          <a:xfrm>
            <a:off x="912852" y="614839"/>
            <a:ext cx="1749623" cy="254079"/>
          </a:xfrm>
          <a:prstGeom prst="rect">
            <a:avLst/>
          </a:prstGeom>
          <a:noFill/>
          <a:ln/>
        </p:spPr>
        <p:txBody>
          <a:bodyPr wrap="none" lIns="0" tIns="0" rIns="0" bIns="0" rtlCol="0" anchor="t"/>
          <a:lstStyle/>
          <a:p>
            <a:pPr algn="l" indent="0" marL="0">
              <a:lnSpc>
                <a:spcPts val="2000"/>
              </a:lnSpc>
              <a:buNone/>
            </a:pPr>
            <a:r>
              <a:rPr lang="en-US" sz="1250" dirty="0">
                <a:solidFill>
                  <a:srgbClr val="E5DCE6"/>
                </a:solidFill>
                <a:latin typeface="Montserrat" pitchFamily="34" charset="0"/>
                <a:ea typeface="Montserrat" pitchFamily="34" charset="-122"/>
                <a:cs typeface="Montserrat" pitchFamily="34" charset="-120"/>
              </a:rPr>
              <a:t>IMPACT ASSESSMENT</a:t>
            </a:r>
            <a:endParaRPr lang="en-US" sz="1250" dirty="0"/>
          </a:p>
        </p:txBody>
      </p:sp>
      <p:sp>
        <p:nvSpPr>
          <p:cNvPr id="4" name="Text 2"/>
          <p:cNvSpPr/>
          <p:nvPr/>
        </p:nvSpPr>
        <p:spPr>
          <a:xfrm>
            <a:off x="793790" y="1007745"/>
            <a:ext cx="13042821" cy="1240155"/>
          </a:xfrm>
          <a:prstGeom prst="rect">
            <a:avLst/>
          </a:prstGeom>
          <a:noFill/>
          <a:ln/>
        </p:spPr>
        <p:txBody>
          <a:bodyPr wrap="square" lIns="0" tIns="0" rIns="0" bIns="0" rtlCol="0" anchor="t"/>
          <a:lstStyle/>
          <a:p>
            <a:pPr algn="l" indent="0" marL="0">
              <a:lnSpc>
                <a:spcPts val="4850"/>
              </a:lnSpc>
              <a:buNone/>
            </a:pPr>
            <a:r>
              <a:rPr lang="en-US" sz="3900" b="1" dirty="0">
                <a:solidFill>
                  <a:srgbClr val="EEAEF6"/>
                </a:solidFill>
                <a:latin typeface="Bricolage Grotesque Extra Bold" pitchFamily="34" charset="0"/>
                <a:ea typeface="Bricolage Grotesque Extra Bold" pitchFamily="34" charset="-122"/>
                <a:cs typeface="Bricolage Grotesque Extra Bold" pitchFamily="34" charset="-120"/>
              </a:rPr>
              <a:t>Business Problem: High Churn Rate Caused by Poor Content Discovery</a:t>
            </a:r>
            <a:endParaRPr lang="en-US" sz="3900" dirty="0"/>
          </a:p>
        </p:txBody>
      </p:sp>
      <p:sp>
        <p:nvSpPr>
          <p:cNvPr id="5" name="Text 3"/>
          <p:cNvSpPr/>
          <p:nvPr/>
        </p:nvSpPr>
        <p:spPr>
          <a:xfrm>
            <a:off x="793790" y="2545556"/>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The consequences of choice paralysis are not merely anecdotal; they translate directly into tangible business challenges, particularly a high churn rate. When users feel overwhelmed by options and struggle to find personalized content, their perceived value of our platform diminishes, leading to subscription cancellations.</a:t>
            </a:r>
            <a:endParaRPr lang="en-US" sz="1550" dirty="0"/>
          </a:p>
        </p:txBody>
      </p:sp>
      <p:sp>
        <p:nvSpPr>
          <p:cNvPr id="6" name="Shape 4"/>
          <p:cNvSpPr/>
          <p:nvPr/>
        </p:nvSpPr>
        <p:spPr>
          <a:xfrm>
            <a:off x="793790" y="3721418"/>
            <a:ext cx="4215289" cy="3411974"/>
          </a:xfrm>
          <a:prstGeom prst="roundRect">
            <a:avLst>
              <a:gd name="adj" fmla="val 3216"/>
            </a:avLst>
          </a:prstGeom>
          <a:solidFill>
            <a:srgbClr val="090E3F"/>
          </a:solidFill>
          <a:ln w="22860">
            <a:solidFill>
              <a:srgbClr val="414677"/>
            </a:solidFill>
            <a:prstDash val="solid"/>
          </a:ln>
        </p:spPr>
      </p:sp>
      <p:sp>
        <p:nvSpPr>
          <p:cNvPr id="7" name="Shape 5"/>
          <p:cNvSpPr/>
          <p:nvPr/>
        </p:nvSpPr>
        <p:spPr>
          <a:xfrm>
            <a:off x="770930" y="3721418"/>
            <a:ext cx="91440" cy="3411974"/>
          </a:xfrm>
          <a:prstGeom prst="roundRect">
            <a:avLst>
              <a:gd name="adj" fmla="val 91163"/>
            </a:avLst>
          </a:prstGeom>
          <a:solidFill>
            <a:srgbClr val="EEAEF6"/>
          </a:solidFill>
          <a:ln/>
        </p:spPr>
      </p:sp>
      <p:sp>
        <p:nvSpPr>
          <p:cNvPr id="8" name="Text 6"/>
          <p:cNvSpPr/>
          <p:nvPr/>
        </p:nvSpPr>
        <p:spPr>
          <a:xfrm>
            <a:off x="1083588" y="3942636"/>
            <a:ext cx="3704273" cy="620316"/>
          </a:xfrm>
          <a:prstGeom prst="rect">
            <a:avLst/>
          </a:prstGeom>
          <a:noFill/>
          <a:ln/>
        </p:spPr>
        <p:txBody>
          <a:bodyPr wrap="square" lIns="0" tIns="0" rIns="0" bIns="0" rtlCol="0" anchor="t"/>
          <a:lstStyle/>
          <a:p>
            <a:pPr algn="l" indent="0" marL="0">
              <a:lnSpc>
                <a:spcPts val="2400"/>
              </a:lnSpc>
              <a:buNone/>
            </a:pPr>
            <a:r>
              <a:rPr lang="en-US" sz="1950" b="1" dirty="0">
                <a:solidFill>
                  <a:srgbClr val="E5DCE6"/>
                </a:solidFill>
                <a:latin typeface="Bricolage Grotesque Extra Bold" pitchFamily="34" charset="0"/>
                <a:ea typeface="Bricolage Grotesque Extra Bold" pitchFamily="34" charset="-122"/>
                <a:cs typeface="Bricolage Grotesque Extra Bold" pitchFamily="34" charset="-120"/>
              </a:rPr>
              <a:t>Users Overwhelmed by Too Many Options</a:t>
            </a:r>
            <a:endParaRPr lang="en-US" sz="1950" dirty="0"/>
          </a:p>
        </p:txBody>
      </p:sp>
      <p:sp>
        <p:nvSpPr>
          <p:cNvPr id="9" name="Text 7"/>
          <p:cNvSpPr/>
          <p:nvPr/>
        </p:nvSpPr>
        <p:spPr>
          <a:xfrm>
            <a:off x="1083588" y="4682014"/>
            <a:ext cx="3704273" cy="2222778"/>
          </a:xfrm>
          <a:prstGeom prst="rect">
            <a:avLst/>
          </a:prstGeom>
          <a:noFill/>
          <a:ln/>
        </p:spPr>
        <p:txBody>
          <a:bodyPr wrap="squar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The vast content library, while an asset, becomes a liability when users cannot navigate it effectively. The mental load of sifting through countless titles without clear guidance creates a negative user journey.</a:t>
            </a:r>
            <a:endParaRPr lang="en-US" sz="1550" dirty="0"/>
          </a:p>
        </p:txBody>
      </p:sp>
      <p:sp>
        <p:nvSpPr>
          <p:cNvPr id="10" name="Shape 8"/>
          <p:cNvSpPr/>
          <p:nvPr/>
        </p:nvSpPr>
        <p:spPr>
          <a:xfrm>
            <a:off x="5207437" y="3721418"/>
            <a:ext cx="4215408" cy="3411974"/>
          </a:xfrm>
          <a:prstGeom prst="roundRect">
            <a:avLst>
              <a:gd name="adj" fmla="val 3216"/>
            </a:avLst>
          </a:prstGeom>
          <a:solidFill>
            <a:srgbClr val="090E3F"/>
          </a:solidFill>
          <a:ln w="22860">
            <a:solidFill>
              <a:srgbClr val="414677"/>
            </a:solidFill>
            <a:prstDash val="solid"/>
          </a:ln>
        </p:spPr>
      </p:sp>
      <p:sp>
        <p:nvSpPr>
          <p:cNvPr id="11" name="Shape 9"/>
          <p:cNvSpPr/>
          <p:nvPr/>
        </p:nvSpPr>
        <p:spPr>
          <a:xfrm>
            <a:off x="5184577" y="3721418"/>
            <a:ext cx="91440" cy="3411974"/>
          </a:xfrm>
          <a:prstGeom prst="roundRect">
            <a:avLst>
              <a:gd name="adj" fmla="val 91163"/>
            </a:avLst>
          </a:prstGeom>
          <a:solidFill>
            <a:srgbClr val="EEAEF6"/>
          </a:solidFill>
          <a:ln/>
        </p:spPr>
      </p:sp>
      <p:sp>
        <p:nvSpPr>
          <p:cNvPr id="12" name="Text 10"/>
          <p:cNvSpPr/>
          <p:nvPr/>
        </p:nvSpPr>
        <p:spPr>
          <a:xfrm>
            <a:off x="5497235" y="3942636"/>
            <a:ext cx="2849880" cy="310158"/>
          </a:xfrm>
          <a:prstGeom prst="rect">
            <a:avLst/>
          </a:prstGeom>
          <a:noFill/>
          <a:ln/>
        </p:spPr>
        <p:txBody>
          <a:bodyPr wrap="none" lIns="0" tIns="0" rIns="0" bIns="0" rtlCol="0" anchor="t"/>
          <a:lstStyle/>
          <a:p>
            <a:pPr algn="l" indent="0" marL="0">
              <a:lnSpc>
                <a:spcPts val="2400"/>
              </a:lnSpc>
              <a:buNone/>
            </a:pPr>
            <a:r>
              <a:rPr lang="en-US" sz="1950" b="1" dirty="0">
                <a:solidFill>
                  <a:srgbClr val="E5DCE6"/>
                </a:solidFill>
                <a:latin typeface="Bricolage Grotesque Extra Bold" pitchFamily="34" charset="0"/>
                <a:ea typeface="Bricolage Grotesque Extra Bold" pitchFamily="34" charset="-122"/>
                <a:cs typeface="Bricolage Grotesque Extra Bold" pitchFamily="34" charset="-120"/>
              </a:rPr>
              <a:t>Lack of Personalization</a:t>
            </a:r>
            <a:endParaRPr lang="en-US" sz="1950" dirty="0"/>
          </a:p>
        </p:txBody>
      </p:sp>
      <p:sp>
        <p:nvSpPr>
          <p:cNvPr id="13" name="Text 11"/>
          <p:cNvSpPr/>
          <p:nvPr/>
        </p:nvSpPr>
        <p:spPr>
          <a:xfrm>
            <a:off x="5497235" y="4371856"/>
            <a:ext cx="3704392" cy="2540318"/>
          </a:xfrm>
          <a:prstGeom prst="rect">
            <a:avLst/>
          </a:prstGeom>
          <a:noFill/>
          <a:ln/>
        </p:spPr>
        <p:txBody>
          <a:bodyPr wrap="squar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Without intelligent recommendations, our platform's value proposition is diluted. Users perceive a generic, one-size-fits-all experience rather than a service tailored to their unique tastes and preferences, making them question the subscription fee.</a:t>
            </a:r>
            <a:endParaRPr lang="en-US" sz="1550" dirty="0"/>
          </a:p>
        </p:txBody>
      </p:sp>
      <p:sp>
        <p:nvSpPr>
          <p:cNvPr id="14" name="Shape 12"/>
          <p:cNvSpPr/>
          <p:nvPr/>
        </p:nvSpPr>
        <p:spPr>
          <a:xfrm>
            <a:off x="9621203" y="3721418"/>
            <a:ext cx="4215289" cy="3411974"/>
          </a:xfrm>
          <a:prstGeom prst="roundRect">
            <a:avLst>
              <a:gd name="adj" fmla="val 3216"/>
            </a:avLst>
          </a:prstGeom>
          <a:solidFill>
            <a:srgbClr val="090E3F"/>
          </a:solidFill>
          <a:ln w="22860">
            <a:solidFill>
              <a:srgbClr val="414677"/>
            </a:solidFill>
            <a:prstDash val="solid"/>
          </a:ln>
        </p:spPr>
      </p:sp>
      <p:sp>
        <p:nvSpPr>
          <p:cNvPr id="15" name="Shape 13"/>
          <p:cNvSpPr/>
          <p:nvPr/>
        </p:nvSpPr>
        <p:spPr>
          <a:xfrm>
            <a:off x="9598343" y="3721418"/>
            <a:ext cx="91440" cy="3411974"/>
          </a:xfrm>
          <a:prstGeom prst="roundRect">
            <a:avLst>
              <a:gd name="adj" fmla="val 91163"/>
            </a:avLst>
          </a:prstGeom>
          <a:solidFill>
            <a:srgbClr val="EEAEF6"/>
          </a:solidFill>
          <a:ln/>
        </p:spPr>
      </p:sp>
      <p:sp>
        <p:nvSpPr>
          <p:cNvPr id="16" name="Text 14"/>
          <p:cNvSpPr/>
          <p:nvPr/>
        </p:nvSpPr>
        <p:spPr>
          <a:xfrm>
            <a:off x="9911001" y="3942636"/>
            <a:ext cx="3704273" cy="620316"/>
          </a:xfrm>
          <a:prstGeom prst="rect">
            <a:avLst/>
          </a:prstGeom>
          <a:noFill/>
          <a:ln/>
        </p:spPr>
        <p:txBody>
          <a:bodyPr wrap="square" lIns="0" tIns="0" rIns="0" bIns="0" rtlCol="0" anchor="t"/>
          <a:lstStyle/>
          <a:p>
            <a:pPr algn="l" indent="0" marL="0">
              <a:lnSpc>
                <a:spcPts val="2400"/>
              </a:lnSpc>
              <a:buNone/>
            </a:pPr>
            <a:r>
              <a:rPr lang="en-US" sz="1950" b="1" dirty="0">
                <a:solidFill>
                  <a:srgbClr val="E5DCE6"/>
                </a:solidFill>
                <a:latin typeface="Bricolage Grotesque Extra Bold" pitchFamily="34" charset="0"/>
                <a:ea typeface="Bricolage Grotesque Extra Bold" pitchFamily="34" charset="-122"/>
                <a:cs typeface="Bricolage Grotesque Extra Bold" pitchFamily="34" charset="-120"/>
              </a:rPr>
              <a:t>Decreased Perceived Platform Value</a:t>
            </a:r>
            <a:endParaRPr lang="en-US" sz="1950" dirty="0"/>
          </a:p>
        </p:txBody>
      </p:sp>
      <p:sp>
        <p:nvSpPr>
          <p:cNvPr id="17" name="Text 15"/>
          <p:cNvSpPr/>
          <p:nvPr/>
        </p:nvSpPr>
        <p:spPr>
          <a:xfrm>
            <a:off x="9911001" y="4682014"/>
            <a:ext cx="3704273" cy="2222778"/>
          </a:xfrm>
          <a:prstGeom prst="rect">
            <a:avLst/>
          </a:prstGeom>
          <a:noFill/>
          <a:ln/>
        </p:spPr>
        <p:txBody>
          <a:bodyPr wrap="squar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The direct result of frustration and lack of personalization is a reduced perception of the platform's overall value. This perception is a critical driver for subscription retention and willingness to recommend the service to others.</a:t>
            </a:r>
            <a:endParaRPr lang="en-US" sz="1550" dirty="0"/>
          </a:p>
        </p:txBody>
      </p:sp>
      <p:sp>
        <p:nvSpPr>
          <p:cNvPr id="18" name="Text 16"/>
          <p:cNvSpPr/>
          <p:nvPr/>
        </p:nvSpPr>
        <p:spPr>
          <a:xfrm>
            <a:off x="793790" y="7356634"/>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Addressing these issues is paramount for sustainable growth and competitive advantage in the streaming industry.</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793790" y="1010960"/>
            <a:ext cx="1835706" cy="348377"/>
          </a:xfrm>
          <a:prstGeom prst="roundRect">
            <a:avLst>
              <a:gd name="adj" fmla="val 18185"/>
            </a:avLst>
          </a:prstGeom>
          <a:solidFill>
            <a:srgbClr val="3E0845"/>
          </a:solidFill>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906899" y="1109782"/>
            <a:ext cx="150733" cy="150733"/>
          </a:xfrm>
          <a:prstGeom prst="rect">
            <a:avLst/>
          </a:prstGeom>
        </p:spPr>
      </p:pic>
      <p:sp>
        <p:nvSpPr>
          <p:cNvPr id="4" name="Text 1"/>
          <p:cNvSpPr/>
          <p:nvPr/>
        </p:nvSpPr>
        <p:spPr>
          <a:xfrm>
            <a:off x="1132999" y="1067514"/>
            <a:ext cx="1383387" cy="235268"/>
          </a:xfrm>
          <a:prstGeom prst="rect">
            <a:avLst/>
          </a:prstGeom>
          <a:noFill/>
          <a:ln/>
        </p:spPr>
        <p:txBody>
          <a:bodyPr wrap="none" lIns="0" tIns="0" rIns="0" bIns="0" rtlCol="0" anchor="t"/>
          <a:lstStyle/>
          <a:p>
            <a:pPr algn="l" indent="0" marL="0">
              <a:lnSpc>
                <a:spcPts val="1850"/>
              </a:lnSpc>
              <a:buNone/>
            </a:pPr>
            <a:r>
              <a:rPr lang="en-US" sz="1150" dirty="0">
                <a:solidFill>
                  <a:srgbClr val="E5DCE6"/>
                </a:solidFill>
                <a:latin typeface="Montserrat" pitchFamily="34" charset="0"/>
                <a:ea typeface="Montserrat" pitchFamily="34" charset="-122"/>
                <a:cs typeface="Montserrat" pitchFamily="34" charset="-120"/>
              </a:rPr>
              <a:t>SOLUTION FOCUS</a:t>
            </a:r>
            <a:endParaRPr lang="en-US" sz="1150" dirty="0"/>
          </a:p>
        </p:txBody>
      </p:sp>
      <p:sp>
        <p:nvSpPr>
          <p:cNvPr id="5" name="Text 2"/>
          <p:cNvSpPr/>
          <p:nvPr/>
        </p:nvSpPr>
        <p:spPr>
          <a:xfrm>
            <a:off x="793790" y="1430893"/>
            <a:ext cx="12713375" cy="589121"/>
          </a:xfrm>
          <a:prstGeom prst="rect">
            <a:avLst/>
          </a:prstGeom>
          <a:noFill/>
          <a:ln/>
        </p:spPr>
        <p:txBody>
          <a:bodyPr wrap="none" lIns="0" tIns="0" rIns="0" bIns="0" rtlCol="0" anchor="t"/>
          <a:lstStyle/>
          <a:p>
            <a:pPr algn="l" indent="0" marL="0">
              <a:lnSpc>
                <a:spcPts val="4600"/>
              </a:lnSpc>
              <a:buNone/>
            </a:pPr>
            <a:r>
              <a:rPr lang="en-US" sz="3700" b="1" dirty="0">
                <a:solidFill>
                  <a:srgbClr val="EEAEF6"/>
                </a:solidFill>
                <a:latin typeface="Bricolage Grotesque Extra Bold" pitchFamily="34" charset="0"/>
                <a:ea typeface="Bricolage Grotesque Extra Bold" pitchFamily="34" charset="-122"/>
                <a:cs typeface="Bricolage Grotesque Extra Bold" pitchFamily="34" charset="-120"/>
              </a:rPr>
              <a:t>Project Goal: Increase User Engagement and Retention</a:t>
            </a:r>
            <a:endParaRPr lang="en-US" sz="3700" dirty="0"/>
          </a:p>
        </p:txBody>
      </p:sp>
      <p:sp>
        <p:nvSpPr>
          <p:cNvPr id="6" name="Text 3"/>
          <p:cNvSpPr/>
          <p:nvPr/>
        </p:nvSpPr>
        <p:spPr>
          <a:xfrm>
            <a:off x="793790" y="2288619"/>
            <a:ext cx="13042821" cy="588407"/>
          </a:xfrm>
          <a:prstGeom prst="rect">
            <a:avLst/>
          </a:prstGeom>
          <a:noFill/>
          <a:ln/>
        </p:spPr>
        <p:txBody>
          <a:bodyPr wrap="square" lIns="0" tIns="0" rIns="0" bIns="0" rtlCol="0" anchor="t"/>
          <a:lstStyle/>
          <a:p>
            <a:pPr algn="l" indent="0" marL="0">
              <a:lnSpc>
                <a:spcPts val="2300"/>
              </a:lnSpc>
              <a:buNone/>
            </a:pPr>
            <a:r>
              <a:rPr lang="en-US" sz="1450" dirty="0">
                <a:solidFill>
                  <a:srgbClr val="E5DCE6"/>
                </a:solidFill>
                <a:latin typeface="Montserrat" pitchFamily="34" charset="0"/>
                <a:ea typeface="Montserrat" pitchFamily="34" charset="-122"/>
                <a:cs typeface="Montserrat" pitchFamily="34" charset="-120"/>
              </a:rPr>
              <a:t>Our overarching goal is to transform the user experience by implementing a highly effective movie recommendation system. This initiative is designed to directly address the business problems identified, leading to measurable improvements in key performance indicators.</a:t>
            </a:r>
            <a:endParaRPr lang="en-US" sz="1450" dirty="0"/>
          </a:p>
        </p:txBody>
      </p:sp>
      <p:sp>
        <p:nvSpPr>
          <p:cNvPr id="7" name="Shape 4"/>
          <p:cNvSpPr/>
          <p:nvPr/>
        </p:nvSpPr>
        <p:spPr>
          <a:xfrm>
            <a:off x="793790" y="3078480"/>
            <a:ext cx="13042821" cy="1937028"/>
          </a:xfrm>
          <a:prstGeom prst="roundRect">
            <a:avLst>
              <a:gd name="adj" fmla="val 4088"/>
            </a:avLst>
          </a:prstGeom>
          <a:solidFill>
            <a:srgbClr val="282D5E"/>
          </a:solidFill>
          <a:ln/>
        </p:spPr>
      </p:sp>
      <p:sp>
        <p:nvSpPr>
          <p:cNvPr id="8" name="Shape 5"/>
          <p:cNvSpPr/>
          <p:nvPr/>
        </p:nvSpPr>
        <p:spPr>
          <a:xfrm>
            <a:off x="793790" y="3078480"/>
            <a:ext cx="6521410" cy="1937028"/>
          </a:xfrm>
          <a:prstGeom prst="roundRect">
            <a:avLst>
              <a:gd name="adj" fmla="val 4088"/>
            </a:avLst>
          </a:prstGeom>
          <a:solidFill>
            <a:srgbClr val="282D5E"/>
          </a:solidFill>
          <a:ln/>
        </p:spPr>
      </p:sp>
      <p:sp>
        <p:nvSpPr>
          <p:cNvPr id="9" name="Text 6"/>
          <p:cNvSpPr/>
          <p:nvPr/>
        </p:nvSpPr>
        <p:spPr>
          <a:xfrm>
            <a:off x="972860" y="3257550"/>
            <a:ext cx="3132415" cy="294680"/>
          </a:xfrm>
          <a:prstGeom prst="rect">
            <a:avLst/>
          </a:prstGeom>
          <a:noFill/>
          <a:ln/>
        </p:spPr>
        <p:txBody>
          <a:bodyPr wrap="none" lIns="0" tIns="0" rIns="0" bIns="0" rtlCol="0" anchor="t"/>
          <a:lstStyle/>
          <a:p>
            <a:pPr algn="l" indent="0" marL="0">
              <a:lnSpc>
                <a:spcPts val="2300"/>
              </a:lnSpc>
              <a:buNone/>
            </a:pPr>
            <a:r>
              <a:rPr lang="en-US" sz="1850" b="1" dirty="0">
                <a:solidFill>
                  <a:srgbClr val="E5DCE6"/>
                </a:solidFill>
                <a:latin typeface="Bricolage Grotesque Extra Bold" pitchFamily="34" charset="0"/>
                <a:ea typeface="Bricolage Grotesque Extra Bold" pitchFamily="34" charset="-122"/>
                <a:cs typeface="Bricolage Grotesque Extra Bold" pitchFamily="34" charset="-120"/>
              </a:rPr>
              <a:t>Increase User Engagement</a:t>
            </a:r>
            <a:endParaRPr lang="en-US" sz="1850" dirty="0"/>
          </a:p>
        </p:txBody>
      </p:sp>
      <p:sp>
        <p:nvSpPr>
          <p:cNvPr id="10" name="Text 7"/>
          <p:cNvSpPr/>
          <p:nvPr/>
        </p:nvSpPr>
        <p:spPr>
          <a:xfrm>
            <a:off x="972860" y="3659624"/>
            <a:ext cx="5894546" cy="1176814"/>
          </a:xfrm>
          <a:prstGeom prst="rect">
            <a:avLst/>
          </a:prstGeom>
          <a:noFill/>
          <a:ln/>
        </p:spPr>
        <p:txBody>
          <a:bodyPr wrap="square" lIns="0" tIns="0" rIns="0" bIns="0" rtlCol="0" anchor="t"/>
          <a:lstStyle/>
          <a:p>
            <a:pPr algn="l" indent="0" marL="0">
              <a:lnSpc>
                <a:spcPts val="2300"/>
              </a:lnSpc>
              <a:buNone/>
            </a:pPr>
            <a:r>
              <a:rPr lang="en-US" sz="1450" dirty="0">
                <a:solidFill>
                  <a:srgbClr val="E5DCE6"/>
                </a:solidFill>
                <a:latin typeface="Montserrat" pitchFamily="34" charset="0"/>
                <a:ea typeface="Montserrat" pitchFamily="34" charset="-122"/>
                <a:cs typeface="Montserrat" pitchFamily="34" charset="-120"/>
              </a:rPr>
              <a:t>By providing relevant and timely recommendations, we aim to keep users actively interacting with the platform for longer durations, reducing idle browsing time and increasing content consumption.</a:t>
            </a:r>
            <a:endParaRPr lang="en-US" sz="1450" dirty="0"/>
          </a:p>
        </p:txBody>
      </p:sp>
      <p:sp>
        <p:nvSpPr>
          <p:cNvPr id="11" name="Shape 8"/>
          <p:cNvSpPr/>
          <p:nvPr/>
        </p:nvSpPr>
        <p:spPr>
          <a:xfrm>
            <a:off x="7315200" y="3078480"/>
            <a:ext cx="6521410" cy="1937028"/>
          </a:xfrm>
          <a:prstGeom prst="rect">
            <a:avLst/>
          </a:prstGeom>
          <a:solidFill>
            <a:srgbClr val="282D5E"/>
          </a:solidFill>
          <a:ln/>
        </p:spPr>
      </p:sp>
      <p:sp>
        <p:nvSpPr>
          <p:cNvPr id="12" name="Shape 9"/>
          <p:cNvSpPr/>
          <p:nvPr/>
        </p:nvSpPr>
        <p:spPr>
          <a:xfrm>
            <a:off x="7315200" y="3078480"/>
            <a:ext cx="22860" cy="1937028"/>
          </a:xfrm>
          <a:prstGeom prst="roundRect">
            <a:avLst>
              <a:gd name="adj" fmla="val 346419"/>
            </a:avLst>
          </a:prstGeom>
          <a:solidFill>
            <a:srgbClr val="414677"/>
          </a:solidFill>
          <a:ln/>
        </p:spPr>
      </p:sp>
      <p:sp>
        <p:nvSpPr>
          <p:cNvPr id="13" name="Text 10"/>
          <p:cNvSpPr/>
          <p:nvPr/>
        </p:nvSpPr>
        <p:spPr>
          <a:xfrm>
            <a:off x="7762994" y="3257550"/>
            <a:ext cx="2472928" cy="294680"/>
          </a:xfrm>
          <a:prstGeom prst="rect">
            <a:avLst/>
          </a:prstGeom>
          <a:noFill/>
          <a:ln/>
        </p:spPr>
        <p:txBody>
          <a:bodyPr wrap="none" lIns="0" tIns="0" rIns="0" bIns="0" rtlCol="0" anchor="t"/>
          <a:lstStyle/>
          <a:p>
            <a:pPr algn="l" indent="0" marL="0">
              <a:lnSpc>
                <a:spcPts val="2300"/>
              </a:lnSpc>
              <a:buNone/>
            </a:pPr>
            <a:r>
              <a:rPr lang="en-US" sz="1850" b="1" dirty="0">
                <a:solidFill>
                  <a:srgbClr val="E5DCE6"/>
                </a:solidFill>
                <a:latin typeface="Bricolage Grotesque Extra Bold" pitchFamily="34" charset="0"/>
                <a:ea typeface="Bricolage Grotesque Extra Bold" pitchFamily="34" charset="-122"/>
                <a:cs typeface="Bricolage Grotesque Extra Bold" pitchFamily="34" charset="-120"/>
              </a:rPr>
              <a:t>Boost User Retention</a:t>
            </a:r>
            <a:endParaRPr lang="en-US" sz="1850" dirty="0"/>
          </a:p>
        </p:txBody>
      </p:sp>
      <p:sp>
        <p:nvSpPr>
          <p:cNvPr id="14" name="Text 11"/>
          <p:cNvSpPr/>
          <p:nvPr/>
        </p:nvSpPr>
        <p:spPr>
          <a:xfrm>
            <a:off x="7762994" y="3659624"/>
            <a:ext cx="5894546" cy="1176814"/>
          </a:xfrm>
          <a:prstGeom prst="rect">
            <a:avLst/>
          </a:prstGeom>
          <a:noFill/>
          <a:ln/>
        </p:spPr>
        <p:txBody>
          <a:bodyPr wrap="square" lIns="0" tIns="0" rIns="0" bIns="0" rtlCol="0" anchor="t"/>
          <a:lstStyle/>
          <a:p>
            <a:pPr algn="l" indent="0" marL="0">
              <a:lnSpc>
                <a:spcPts val="2300"/>
              </a:lnSpc>
              <a:buNone/>
            </a:pPr>
            <a:r>
              <a:rPr lang="en-US" sz="1450" dirty="0">
                <a:solidFill>
                  <a:srgbClr val="E5DCE6"/>
                </a:solidFill>
                <a:latin typeface="Montserrat" pitchFamily="34" charset="0"/>
                <a:ea typeface="Montserrat" pitchFamily="34" charset="-122"/>
                <a:cs typeface="Montserrat" pitchFamily="34" charset="-120"/>
              </a:rPr>
              <a:t>A more satisfying and personalized experience translates directly into higher loyalty. Users who consistently find content they love are less likely to churn, securing long-term subscriptions.</a:t>
            </a:r>
            <a:endParaRPr lang="en-US" sz="1450" dirty="0"/>
          </a:p>
        </p:txBody>
      </p:sp>
      <p:sp>
        <p:nvSpPr>
          <p:cNvPr id="15" name="Shape 12"/>
          <p:cNvSpPr/>
          <p:nvPr/>
        </p:nvSpPr>
        <p:spPr>
          <a:xfrm>
            <a:off x="7079575" y="3811250"/>
            <a:ext cx="471368" cy="471368"/>
          </a:xfrm>
          <a:prstGeom prst="roundRect">
            <a:avLst>
              <a:gd name="adj" fmla="val 16800"/>
            </a:avLst>
          </a:prstGeom>
          <a:solidFill>
            <a:srgbClr val="090E3F"/>
          </a:solidFill>
          <a:ln w="22860">
            <a:solidFill>
              <a:srgbClr val="414677"/>
            </a:solidFill>
            <a:prstDash val="solid"/>
          </a:ln>
        </p:spPr>
      </p:sp>
      <p:pic>
        <p:nvPicPr>
          <p:cNvPr id="1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97447" y="3929003"/>
            <a:ext cx="235625" cy="235625"/>
          </a:xfrm>
          <a:prstGeom prst="rect">
            <a:avLst/>
          </a:prstGeom>
        </p:spPr>
      </p:pic>
      <p:sp>
        <p:nvSpPr>
          <p:cNvPr id="17" name="Shape 13"/>
          <p:cNvSpPr/>
          <p:nvPr/>
        </p:nvSpPr>
        <p:spPr>
          <a:xfrm>
            <a:off x="793790" y="5216962"/>
            <a:ext cx="6431875" cy="2001560"/>
          </a:xfrm>
          <a:prstGeom prst="roundRect">
            <a:avLst>
              <a:gd name="adj" fmla="val 3956"/>
            </a:avLst>
          </a:prstGeom>
          <a:solidFill>
            <a:srgbClr val="090E3F"/>
          </a:solidFill>
          <a:ln w="22860">
            <a:solidFill>
              <a:srgbClr val="414677"/>
            </a:solidFill>
            <a:prstDash val="solid"/>
          </a:ln>
        </p:spPr>
      </p:sp>
      <p:sp>
        <p:nvSpPr>
          <p:cNvPr id="18" name="Text 14"/>
          <p:cNvSpPr/>
          <p:nvPr/>
        </p:nvSpPr>
        <p:spPr>
          <a:xfrm>
            <a:off x="1005126" y="5428298"/>
            <a:ext cx="4633436" cy="294680"/>
          </a:xfrm>
          <a:prstGeom prst="rect">
            <a:avLst/>
          </a:prstGeom>
          <a:noFill/>
          <a:ln/>
        </p:spPr>
        <p:txBody>
          <a:bodyPr wrap="none" lIns="0" tIns="0" rIns="0" bIns="0" rtlCol="0" anchor="t"/>
          <a:lstStyle/>
          <a:p>
            <a:pPr algn="l" indent="0" marL="0">
              <a:lnSpc>
                <a:spcPts val="2300"/>
              </a:lnSpc>
              <a:buNone/>
            </a:pPr>
            <a:r>
              <a:rPr lang="en-US" sz="1850" b="1" dirty="0">
                <a:solidFill>
                  <a:srgbClr val="E5DCE6"/>
                </a:solidFill>
                <a:latin typeface="Bricolage Grotesque Extra Bold" pitchFamily="34" charset="0"/>
                <a:ea typeface="Bricolage Grotesque Extra Bold" pitchFamily="34" charset="-122"/>
                <a:cs typeface="Bricolage Grotesque Extra Bold" pitchFamily="34" charset="-120"/>
              </a:rPr>
              <a:t>Reduce Decision-Making Time for Users</a:t>
            </a:r>
            <a:endParaRPr lang="en-US" sz="1850" dirty="0"/>
          </a:p>
        </p:txBody>
      </p:sp>
      <p:sp>
        <p:nvSpPr>
          <p:cNvPr id="19" name="Text 15"/>
          <p:cNvSpPr/>
          <p:nvPr/>
        </p:nvSpPr>
        <p:spPr>
          <a:xfrm>
            <a:off x="1005126" y="5830372"/>
            <a:ext cx="6009203" cy="1176814"/>
          </a:xfrm>
          <a:prstGeom prst="rect">
            <a:avLst/>
          </a:prstGeom>
          <a:noFill/>
          <a:ln/>
        </p:spPr>
        <p:txBody>
          <a:bodyPr wrap="square" lIns="0" tIns="0" rIns="0" bIns="0" rtlCol="0" anchor="t"/>
          <a:lstStyle/>
          <a:p>
            <a:pPr algn="l" indent="0" marL="0">
              <a:lnSpc>
                <a:spcPts val="2300"/>
              </a:lnSpc>
              <a:buNone/>
            </a:pPr>
            <a:r>
              <a:rPr lang="en-US" sz="1450" dirty="0">
                <a:solidFill>
                  <a:srgbClr val="E5DCE6"/>
                </a:solidFill>
                <a:latin typeface="Montserrat" pitchFamily="34" charset="0"/>
                <a:ea typeface="Montserrat" pitchFamily="34" charset="-122"/>
                <a:cs typeface="Montserrat" pitchFamily="34" charset="-120"/>
              </a:rPr>
              <a:t>Our system will act as an intelligent filter, minimizing the cognitive load on users by presenting them with fewer, more relevant choices, allowing them to spend more time enjoying content.</a:t>
            </a:r>
            <a:endParaRPr lang="en-US" sz="1450" dirty="0"/>
          </a:p>
        </p:txBody>
      </p:sp>
      <p:sp>
        <p:nvSpPr>
          <p:cNvPr id="20" name="Shape 16"/>
          <p:cNvSpPr/>
          <p:nvPr/>
        </p:nvSpPr>
        <p:spPr>
          <a:xfrm>
            <a:off x="7404735" y="5216962"/>
            <a:ext cx="6431875" cy="2001560"/>
          </a:xfrm>
          <a:prstGeom prst="roundRect">
            <a:avLst>
              <a:gd name="adj" fmla="val 3956"/>
            </a:avLst>
          </a:prstGeom>
          <a:solidFill>
            <a:srgbClr val="090E3F"/>
          </a:solidFill>
          <a:ln w="22860">
            <a:solidFill>
              <a:srgbClr val="414677"/>
            </a:solidFill>
            <a:prstDash val="solid"/>
          </a:ln>
        </p:spPr>
      </p:sp>
      <p:sp>
        <p:nvSpPr>
          <p:cNvPr id="21" name="Text 17"/>
          <p:cNvSpPr/>
          <p:nvPr/>
        </p:nvSpPr>
        <p:spPr>
          <a:xfrm>
            <a:off x="7616071" y="5428298"/>
            <a:ext cx="5791914" cy="294680"/>
          </a:xfrm>
          <a:prstGeom prst="rect">
            <a:avLst/>
          </a:prstGeom>
          <a:noFill/>
          <a:ln/>
        </p:spPr>
        <p:txBody>
          <a:bodyPr wrap="none" lIns="0" tIns="0" rIns="0" bIns="0" rtlCol="0" anchor="t"/>
          <a:lstStyle/>
          <a:p>
            <a:pPr algn="l" indent="0" marL="0">
              <a:lnSpc>
                <a:spcPts val="2300"/>
              </a:lnSpc>
              <a:buNone/>
            </a:pPr>
            <a:r>
              <a:rPr lang="en-US" sz="1850" b="1" dirty="0">
                <a:solidFill>
                  <a:srgbClr val="E5DCE6"/>
                </a:solidFill>
                <a:latin typeface="Bricolage Grotesque Extra Bold" pitchFamily="34" charset="0"/>
                <a:ea typeface="Bricolage Grotesque Extra Bold" pitchFamily="34" charset="-122"/>
                <a:cs typeface="Bricolage Grotesque Extra Bold" pitchFamily="34" charset="-120"/>
              </a:rPr>
              <a:t>Deliver Relevant Content Through Personalization</a:t>
            </a:r>
            <a:endParaRPr lang="en-US" sz="1850" dirty="0"/>
          </a:p>
        </p:txBody>
      </p:sp>
      <p:sp>
        <p:nvSpPr>
          <p:cNvPr id="22" name="Text 18"/>
          <p:cNvSpPr/>
          <p:nvPr/>
        </p:nvSpPr>
        <p:spPr>
          <a:xfrm>
            <a:off x="7616071" y="5830372"/>
            <a:ext cx="6009203" cy="882610"/>
          </a:xfrm>
          <a:prstGeom prst="rect">
            <a:avLst/>
          </a:prstGeom>
          <a:noFill/>
          <a:ln/>
        </p:spPr>
        <p:txBody>
          <a:bodyPr wrap="square" lIns="0" tIns="0" rIns="0" bIns="0" rtlCol="0" anchor="t"/>
          <a:lstStyle/>
          <a:p>
            <a:pPr algn="l" indent="0" marL="0">
              <a:lnSpc>
                <a:spcPts val="2300"/>
              </a:lnSpc>
              <a:buNone/>
            </a:pPr>
            <a:r>
              <a:rPr lang="en-US" sz="1450" dirty="0">
                <a:solidFill>
                  <a:srgbClr val="E5DCE6"/>
                </a:solidFill>
                <a:latin typeface="Montserrat" pitchFamily="34" charset="0"/>
                <a:ea typeface="Montserrat" pitchFamily="34" charset="-122"/>
                <a:cs typeface="Montserrat" pitchFamily="34" charset="-120"/>
              </a:rPr>
              <a:t>Moving away from generic lists, the recommendation engine will leverage individual viewing habits and preferences to offer a truly tailored content discovery journey for each user.</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Shape 0"/>
          <p:cNvSpPr/>
          <p:nvPr/>
        </p:nvSpPr>
        <p:spPr>
          <a:xfrm>
            <a:off x="793790" y="2206704"/>
            <a:ext cx="1364099" cy="373142"/>
          </a:xfrm>
          <a:prstGeom prst="roundRect">
            <a:avLst>
              <a:gd name="adj" fmla="val 17872"/>
            </a:avLst>
          </a:prstGeom>
          <a:solidFill>
            <a:srgbClr val="3E0845"/>
          </a:solidFill>
          <a:ln/>
        </p:spPr>
      </p:sp>
      <p:sp>
        <p:nvSpPr>
          <p:cNvPr id="4" name="Text 1"/>
          <p:cNvSpPr/>
          <p:nvPr/>
        </p:nvSpPr>
        <p:spPr>
          <a:xfrm>
            <a:off x="912852" y="2266236"/>
            <a:ext cx="1125974" cy="254079"/>
          </a:xfrm>
          <a:prstGeom prst="rect">
            <a:avLst/>
          </a:prstGeom>
          <a:noFill/>
          <a:ln/>
        </p:spPr>
        <p:txBody>
          <a:bodyPr wrap="none" lIns="0" tIns="0" rIns="0" bIns="0" rtlCol="0" anchor="t"/>
          <a:lstStyle/>
          <a:p>
            <a:pPr algn="l" indent="0" marL="0">
              <a:lnSpc>
                <a:spcPts val="2000"/>
              </a:lnSpc>
              <a:buNone/>
            </a:pPr>
            <a:r>
              <a:rPr lang="en-US" sz="1250" dirty="0">
                <a:solidFill>
                  <a:srgbClr val="E5DCE6"/>
                </a:solidFill>
                <a:latin typeface="Montserrat" pitchFamily="34" charset="0"/>
                <a:ea typeface="Montserrat" pitchFamily="34" charset="-122"/>
                <a:cs typeface="Montserrat" pitchFamily="34" charset="-120"/>
              </a:rPr>
              <a:t>FOUNDATION</a:t>
            </a:r>
            <a:endParaRPr lang="en-US" sz="1250" dirty="0"/>
          </a:p>
        </p:txBody>
      </p:sp>
      <p:sp>
        <p:nvSpPr>
          <p:cNvPr id="5" name="Text 2"/>
          <p:cNvSpPr/>
          <p:nvPr/>
        </p:nvSpPr>
        <p:spPr>
          <a:xfrm>
            <a:off x="793790" y="2659142"/>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EEAEF6"/>
                </a:solidFill>
                <a:latin typeface="Bricolage Grotesque Extra Bold" pitchFamily="34" charset="0"/>
                <a:ea typeface="Bricolage Grotesque Extra Bold" pitchFamily="34" charset="-122"/>
                <a:cs typeface="Bricolage Grotesque Extra Bold" pitchFamily="34" charset="-120"/>
              </a:rPr>
              <a:t>Objectives &amp; Data</a:t>
            </a:r>
            <a:endParaRPr lang="en-US" sz="3900" dirty="0"/>
          </a:p>
        </p:txBody>
      </p:sp>
      <p:sp>
        <p:nvSpPr>
          <p:cNvPr id="6" name="Text 3"/>
          <p:cNvSpPr/>
          <p:nvPr/>
        </p:nvSpPr>
        <p:spPr>
          <a:xfrm>
            <a:off x="793790" y="3576876"/>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To achieve our project goals, a clear set of technical objectives and a robust understanding of our available data are essential. This section details the specific aims of our recommendation engine and the datasets that will power its development.</a:t>
            </a:r>
            <a:endParaRPr lang="en-US" sz="1550" dirty="0"/>
          </a:p>
        </p:txBody>
      </p:sp>
      <p:sp>
        <p:nvSpPr>
          <p:cNvPr id="7" name="Text 4"/>
          <p:cNvSpPr/>
          <p:nvPr/>
        </p:nvSpPr>
        <p:spPr>
          <a:xfrm>
            <a:off x="793790" y="5070277"/>
            <a:ext cx="7556421" cy="952619"/>
          </a:xfrm>
          <a:prstGeom prst="rect">
            <a:avLst/>
          </a:prstGeom>
          <a:noFill/>
          <a:ln/>
        </p:spPr>
        <p:txBody>
          <a:bodyPr wrap="square" lIns="0" tIns="0" rIns="0" bIns="0" rtlCol="0" anchor="t"/>
          <a:lstStyle/>
          <a:p>
            <a:pPr algn="l" indent="0" marL="0">
              <a:lnSpc>
                <a:spcPts val="2500"/>
              </a:lnSpc>
              <a:buNone/>
            </a:pPr>
            <a:r>
              <a:rPr lang="en-US" sz="1550" dirty="0">
                <a:solidFill>
                  <a:srgbClr val="E5DCE6"/>
                </a:solidFill>
                <a:latin typeface="Montserrat" pitchFamily="34" charset="0"/>
                <a:ea typeface="Montserrat" pitchFamily="34" charset="-122"/>
                <a:cs typeface="Montserrat" pitchFamily="34" charset="-120"/>
              </a:rPr>
              <a:t>Our approach is rooted in a data-driven methodology, ensuring that every recommendation is backed by empirical evidence of user behavior and content characteristics.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793790" y="647700"/>
            <a:ext cx="2204204" cy="348377"/>
          </a:xfrm>
          <a:prstGeom prst="roundRect">
            <a:avLst>
              <a:gd name="adj" fmla="val 18185"/>
            </a:avLst>
          </a:prstGeom>
          <a:solidFill>
            <a:srgbClr val="3E0845"/>
          </a:solidFill>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906899" y="746522"/>
            <a:ext cx="150733" cy="150733"/>
          </a:xfrm>
          <a:prstGeom prst="rect">
            <a:avLst/>
          </a:prstGeom>
        </p:spPr>
      </p:pic>
      <p:sp>
        <p:nvSpPr>
          <p:cNvPr id="4" name="Text 1"/>
          <p:cNvSpPr/>
          <p:nvPr/>
        </p:nvSpPr>
        <p:spPr>
          <a:xfrm>
            <a:off x="1132999" y="704255"/>
            <a:ext cx="1751886" cy="235268"/>
          </a:xfrm>
          <a:prstGeom prst="rect">
            <a:avLst/>
          </a:prstGeom>
          <a:noFill/>
          <a:ln/>
        </p:spPr>
        <p:txBody>
          <a:bodyPr wrap="none" lIns="0" tIns="0" rIns="0" bIns="0" rtlCol="0" anchor="t"/>
          <a:lstStyle/>
          <a:p>
            <a:pPr algn="l" indent="0" marL="0">
              <a:lnSpc>
                <a:spcPts val="1850"/>
              </a:lnSpc>
              <a:buNone/>
            </a:pPr>
            <a:r>
              <a:rPr lang="en-US" sz="1150" dirty="0">
                <a:solidFill>
                  <a:srgbClr val="E5DCE6"/>
                </a:solidFill>
                <a:latin typeface="Montserrat" pitchFamily="34" charset="0"/>
                <a:ea typeface="Montserrat" pitchFamily="34" charset="-122"/>
                <a:cs typeface="Montserrat" pitchFamily="34" charset="-120"/>
              </a:rPr>
              <a:t>TECHNICAL ROADMAP</a:t>
            </a:r>
            <a:endParaRPr lang="en-US" sz="1150" dirty="0"/>
          </a:p>
        </p:txBody>
      </p:sp>
      <p:sp>
        <p:nvSpPr>
          <p:cNvPr id="5" name="Text 2"/>
          <p:cNvSpPr/>
          <p:nvPr/>
        </p:nvSpPr>
        <p:spPr>
          <a:xfrm>
            <a:off x="793790" y="1067633"/>
            <a:ext cx="4713684" cy="589121"/>
          </a:xfrm>
          <a:prstGeom prst="rect">
            <a:avLst/>
          </a:prstGeom>
          <a:noFill/>
          <a:ln/>
        </p:spPr>
        <p:txBody>
          <a:bodyPr wrap="none" lIns="0" tIns="0" rIns="0" bIns="0" rtlCol="0" anchor="t"/>
          <a:lstStyle/>
          <a:p>
            <a:pPr algn="l" indent="0" marL="0">
              <a:lnSpc>
                <a:spcPts val="4600"/>
              </a:lnSpc>
              <a:buNone/>
            </a:pPr>
            <a:r>
              <a:rPr lang="en-US" sz="3700" b="1" dirty="0">
                <a:solidFill>
                  <a:srgbClr val="EEAEF6"/>
                </a:solidFill>
                <a:latin typeface="Bricolage Grotesque Extra Bold" pitchFamily="34" charset="0"/>
                <a:ea typeface="Bricolage Grotesque Extra Bold" pitchFamily="34" charset="-122"/>
                <a:cs typeface="Bricolage Grotesque Extra Bold" pitchFamily="34" charset="-120"/>
              </a:rPr>
              <a:t>Project Objectives</a:t>
            </a:r>
            <a:endParaRPr lang="en-US" sz="3700" dirty="0"/>
          </a:p>
        </p:txBody>
      </p:sp>
      <p:sp>
        <p:nvSpPr>
          <p:cNvPr id="6" name="Text 3"/>
          <p:cNvSpPr/>
          <p:nvPr/>
        </p:nvSpPr>
        <p:spPr>
          <a:xfrm>
            <a:off x="793790" y="1925360"/>
            <a:ext cx="13042821" cy="882610"/>
          </a:xfrm>
          <a:prstGeom prst="rect">
            <a:avLst/>
          </a:prstGeom>
          <a:noFill/>
          <a:ln/>
        </p:spPr>
        <p:txBody>
          <a:bodyPr wrap="square" lIns="0" tIns="0" rIns="0" bIns="0" rtlCol="0" anchor="t"/>
          <a:lstStyle/>
          <a:p>
            <a:pPr algn="l" indent="0" marL="0">
              <a:lnSpc>
                <a:spcPts val="2300"/>
              </a:lnSpc>
              <a:buNone/>
            </a:pPr>
            <a:r>
              <a:rPr lang="en-US" sz="1450" dirty="0">
                <a:solidFill>
                  <a:srgbClr val="E5DCE6"/>
                </a:solidFill>
                <a:latin typeface="Montserrat" pitchFamily="34" charset="0"/>
                <a:ea typeface="Montserrat" pitchFamily="34" charset="-122"/>
                <a:cs typeface="Montserrat" pitchFamily="34" charset="-120"/>
              </a:rPr>
              <a:t>To successfully implement our movie recommendation system, we have defined two primary technical objectives that will guide our development and evaluation processes. These objectives focus on building a robust collaborative filtering engine capable of accurate predictions and delivering actionable, personalized recommendations.</a:t>
            </a:r>
            <a:endParaRPr lang="en-US" sz="1450" dirty="0"/>
          </a:p>
        </p:txBody>
      </p:sp>
      <p:sp>
        <p:nvSpPr>
          <p:cNvPr id="7" name="Shape 4"/>
          <p:cNvSpPr/>
          <p:nvPr/>
        </p:nvSpPr>
        <p:spPr>
          <a:xfrm>
            <a:off x="793790" y="3009424"/>
            <a:ext cx="4228148" cy="565547"/>
          </a:xfrm>
          <a:prstGeom prst="roundRect">
            <a:avLst>
              <a:gd name="adj" fmla="val 480089"/>
            </a:avLst>
          </a:prstGeom>
          <a:solidFill>
            <a:srgbClr val="282D5E"/>
          </a:solidFill>
          <a:ln/>
        </p:spPr>
      </p:sp>
      <p:sp>
        <p:nvSpPr>
          <p:cNvPr id="8" name="Text 5"/>
          <p:cNvSpPr/>
          <p:nvPr/>
        </p:nvSpPr>
        <p:spPr>
          <a:xfrm>
            <a:off x="2766417" y="3115389"/>
            <a:ext cx="282773" cy="353497"/>
          </a:xfrm>
          <a:prstGeom prst="rect">
            <a:avLst/>
          </a:prstGeom>
          <a:noFill/>
          <a:ln/>
        </p:spPr>
        <p:txBody>
          <a:bodyPr wrap="none" lIns="0" tIns="0" rIns="0" bIns="0" rtlCol="0" anchor="t"/>
          <a:lstStyle/>
          <a:p>
            <a:pPr algn="l" indent="0" marL="0">
              <a:lnSpc>
                <a:spcPts val="220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1</a:t>
            </a:r>
            <a:endParaRPr lang="en-US" sz="2200" dirty="0"/>
          </a:p>
        </p:txBody>
      </p:sp>
      <p:sp>
        <p:nvSpPr>
          <p:cNvPr id="9" name="Text 6"/>
          <p:cNvSpPr/>
          <p:nvPr/>
        </p:nvSpPr>
        <p:spPr>
          <a:xfrm>
            <a:off x="982266" y="3754041"/>
            <a:ext cx="3851196" cy="589359"/>
          </a:xfrm>
          <a:prstGeom prst="rect">
            <a:avLst/>
          </a:prstGeom>
          <a:noFill/>
          <a:ln/>
        </p:spPr>
        <p:txBody>
          <a:bodyPr wrap="square" lIns="0" tIns="0" rIns="0" bIns="0" rtlCol="0" anchor="t"/>
          <a:lstStyle/>
          <a:p>
            <a:pPr algn="l" indent="0" marL="0">
              <a:lnSpc>
                <a:spcPts val="2300"/>
              </a:lnSpc>
              <a:buNone/>
            </a:pPr>
            <a:r>
              <a:rPr lang="en-US" sz="1850" b="1" dirty="0">
                <a:solidFill>
                  <a:srgbClr val="E5DCE6"/>
                </a:solidFill>
                <a:latin typeface="Bricolage Grotesque Extra Bold" pitchFamily="34" charset="0"/>
                <a:ea typeface="Bricolage Grotesque Extra Bold" pitchFamily="34" charset="-122"/>
                <a:cs typeface="Bricolage Grotesque Extra Bold" pitchFamily="34" charset="-120"/>
              </a:rPr>
              <a:t>Build a Collaborative Filtering Recommendation Engine</a:t>
            </a:r>
            <a:endParaRPr lang="en-US" sz="1850" dirty="0"/>
          </a:p>
        </p:txBody>
      </p:sp>
      <p:sp>
        <p:nvSpPr>
          <p:cNvPr id="10" name="Text 7"/>
          <p:cNvSpPr/>
          <p:nvPr/>
        </p:nvSpPr>
        <p:spPr>
          <a:xfrm>
            <a:off x="982266" y="4450794"/>
            <a:ext cx="3851196" cy="2942034"/>
          </a:xfrm>
          <a:prstGeom prst="rect">
            <a:avLst/>
          </a:prstGeom>
          <a:noFill/>
          <a:ln/>
        </p:spPr>
        <p:txBody>
          <a:bodyPr wrap="square" lIns="0" tIns="0" rIns="0" bIns="0" rtlCol="0" anchor="t"/>
          <a:lstStyle/>
          <a:p>
            <a:pPr algn="l" indent="0" marL="0">
              <a:lnSpc>
                <a:spcPts val="2300"/>
              </a:lnSpc>
              <a:buNone/>
            </a:pPr>
            <a:r>
              <a:rPr lang="en-US" sz="1450" dirty="0">
                <a:solidFill>
                  <a:srgbClr val="E5DCE6"/>
                </a:solidFill>
                <a:latin typeface="Montserrat" pitchFamily="34" charset="0"/>
                <a:ea typeface="Montserrat" pitchFamily="34" charset="-122"/>
                <a:cs typeface="Montserrat" pitchFamily="34" charset="-120"/>
              </a:rPr>
              <a:t>The core of our solution will be a collaborative filtering algorithm. This approach leverages the wisdom of the crowd, identifying users with similar tastes or items with similar appeal to generate recommendations. We will explore various collaborative filtering techniques, such as user-based and item-based methods, to determine the most effective model for our dataset.</a:t>
            </a:r>
            <a:endParaRPr lang="en-US" sz="1450" dirty="0"/>
          </a:p>
        </p:txBody>
      </p:sp>
      <p:sp>
        <p:nvSpPr>
          <p:cNvPr id="11" name="Shape 8"/>
          <p:cNvSpPr/>
          <p:nvPr/>
        </p:nvSpPr>
        <p:spPr>
          <a:xfrm>
            <a:off x="5201007" y="3009424"/>
            <a:ext cx="4228267" cy="565547"/>
          </a:xfrm>
          <a:prstGeom prst="roundRect">
            <a:avLst>
              <a:gd name="adj" fmla="val 480089"/>
            </a:avLst>
          </a:prstGeom>
          <a:solidFill>
            <a:srgbClr val="282D5E"/>
          </a:solidFill>
          <a:ln/>
        </p:spPr>
      </p:sp>
      <p:sp>
        <p:nvSpPr>
          <p:cNvPr id="12" name="Text 9"/>
          <p:cNvSpPr/>
          <p:nvPr/>
        </p:nvSpPr>
        <p:spPr>
          <a:xfrm>
            <a:off x="7173754" y="3115389"/>
            <a:ext cx="282773" cy="353497"/>
          </a:xfrm>
          <a:prstGeom prst="rect">
            <a:avLst/>
          </a:prstGeom>
          <a:noFill/>
          <a:ln/>
        </p:spPr>
        <p:txBody>
          <a:bodyPr wrap="none" lIns="0" tIns="0" rIns="0" bIns="0" rtlCol="0" anchor="t"/>
          <a:lstStyle/>
          <a:p>
            <a:pPr algn="l" indent="0" marL="0">
              <a:lnSpc>
                <a:spcPts val="220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2</a:t>
            </a:r>
            <a:endParaRPr lang="en-US" sz="2200" dirty="0"/>
          </a:p>
        </p:txBody>
      </p:sp>
      <p:sp>
        <p:nvSpPr>
          <p:cNvPr id="13" name="Text 10"/>
          <p:cNvSpPr/>
          <p:nvPr/>
        </p:nvSpPr>
        <p:spPr>
          <a:xfrm>
            <a:off x="5389483" y="3754041"/>
            <a:ext cx="3851315" cy="589359"/>
          </a:xfrm>
          <a:prstGeom prst="rect">
            <a:avLst/>
          </a:prstGeom>
          <a:noFill/>
          <a:ln/>
        </p:spPr>
        <p:txBody>
          <a:bodyPr wrap="square" lIns="0" tIns="0" rIns="0" bIns="0" rtlCol="0" anchor="t"/>
          <a:lstStyle/>
          <a:p>
            <a:pPr algn="l" indent="0" marL="0">
              <a:lnSpc>
                <a:spcPts val="2300"/>
              </a:lnSpc>
              <a:buNone/>
            </a:pPr>
            <a:r>
              <a:rPr lang="en-US" sz="1850" b="1" dirty="0">
                <a:solidFill>
                  <a:srgbClr val="E5DCE6"/>
                </a:solidFill>
                <a:latin typeface="Bricolage Grotesque Extra Bold" pitchFamily="34" charset="0"/>
                <a:ea typeface="Bricolage Grotesque Extra Bold" pitchFamily="34" charset="-122"/>
                <a:cs typeface="Bricolage Grotesque Extra Bold" pitchFamily="34" charset="-120"/>
              </a:rPr>
              <a:t>Predict User Ratings for Unseen Movies</a:t>
            </a:r>
            <a:endParaRPr lang="en-US" sz="1850" dirty="0"/>
          </a:p>
        </p:txBody>
      </p:sp>
      <p:sp>
        <p:nvSpPr>
          <p:cNvPr id="14" name="Text 11"/>
          <p:cNvSpPr/>
          <p:nvPr/>
        </p:nvSpPr>
        <p:spPr>
          <a:xfrm>
            <a:off x="5389483" y="4450794"/>
            <a:ext cx="3851315" cy="2059424"/>
          </a:xfrm>
          <a:prstGeom prst="rect">
            <a:avLst/>
          </a:prstGeom>
          <a:noFill/>
          <a:ln/>
        </p:spPr>
        <p:txBody>
          <a:bodyPr wrap="square" lIns="0" tIns="0" rIns="0" bIns="0" rtlCol="0" anchor="t"/>
          <a:lstStyle/>
          <a:p>
            <a:pPr algn="l" indent="0" marL="0">
              <a:lnSpc>
                <a:spcPts val="2300"/>
              </a:lnSpc>
              <a:buNone/>
            </a:pPr>
            <a:r>
              <a:rPr lang="en-US" sz="1450" dirty="0">
                <a:solidFill>
                  <a:srgbClr val="E5DCE6"/>
                </a:solidFill>
                <a:latin typeface="Montserrat" pitchFamily="34" charset="0"/>
                <a:ea typeface="Montserrat" pitchFamily="34" charset="-122"/>
                <a:cs typeface="Montserrat" pitchFamily="34" charset="-120"/>
              </a:rPr>
              <a:t>A critical function of our engine will be its ability to accurately predict how a user would rate a movie they haven't yet seen. This predictive capability is fundamental to identifying content that aligns with individual preferences and goes beyond simple popularity metrics.</a:t>
            </a:r>
            <a:endParaRPr lang="en-US" sz="1450" dirty="0"/>
          </a:p>
        </p:txBody>
      </p:sp>
      <p:sp>
        <p:nvSpPr>
          <p:cNvPr id="15" name="Shape 12"/>
          <p:cNvSpPr/>
          <p:nvPr/>
        </p:nvSpPr>
        <p:spPr>
          <a:xfrm>
            <a:off x="9608344" y="3009424"/>
            <a:ext cx="4228148" cy="565547"/>
          </a:xfrm>
          <a:prstGeom prst="roundRect">
            <a:avLst>
              <a:gd name="adj" fmla="val 480089"/>
            </a:avLst>
          </a:prstGeom>
          <a:solidFill>
            <a:srgbClr val="282D5E"/>
          </a:solidFill>
          <a:ln/>
        </p:spPr>
      </p:sp>
      <p:sp>
        <p:nvSpPr>
          <p:cNvPr id="16" name="Text 13"/>
          <p:cNvSpPr/>
          <p:nvPr/>
        </p:nvSpPr>
        <p:spPr>
          <a:xfrm>
            <a:off x="11580971" y="3115389"/>
            <a:ext cx="282773" cy="353497"/>
          </a:xfrm>
          <a:prstGeom prst="rect">
            <a:avLst/>
          </a:prstGeom>
          <a:noFill/>
          <a:ln/>
        </p:spPr>
        <p:txBody>
          <a:bodyPr wrap="none" lIns="0" tIns="0" rIns="0" bIns="0" rtlCol="0" anchor="t"/>
          <a:lstStyle/>
          <a:p>
            <a:pPr algn="l" indent="0" marL="0">
              <a:lnSpc>
                <a:spcPts val="220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3</a:t>
            </a:r>
            <a:endParaRPr lang="en-US" sz="2200" dirty="0"/>
          </a:p>
        </p:txBody>
      </p:sp>
      <p:sp>
        <p:nvSpPr>
          <p:cNvPr id="17" name="Text 14"/>
          <p:cNvSpPr/>
          <p:nvPr/>
        </p:nvSpPr>
        <p:spPr>
          <a:xfrm>
            <a:off x="9796820" y="3754041"/>
            <a:ext cx="3851196" cy="884039"/>
          </a:xfrm>
          <a:prstGeom prst="rect">
            <a:avLst/>
          </a:prstGeom>
          <a:noFill/>
          <a:ln/>
        </p:spPr>
        <p:txBody>
          <a:bodyPr wrap="square" lIns="0" tIns="0" rIns="0" bIns="0" rtlCol="0" anchor="t"/>
          <a:lstStyle/>
          <a:p>
            <a:pPr algn="l" indent="0" marL="0">
              <a:lnSpc>
                <a:spcPts val="2300"/>
              </a:lnSpc>
              <a:buNone/>
            </a:pPr>
            <a:r>
              <a:rPr lang="en-US" sz="1850" b="1" dirty="0">
                <a:solidFill>
                  <a:srgbClr val="E5DCE6"/>
                </a:solidFill>
                <a:latin typeface="Bricolage Grotesque Extra Bold" pitchFamily="34" charset="0"/>
                <a:ea typeface="Bricolage Grotesque Extra Bold" pitchFamily="34" charset="-122"/>
                <a:cs typeface="Bricolage Grotesque Extra Bold" pitchFamily="34" charset="-120"/>
              </a:rPr>
              <a:t>Generate a Personalized Top-5 Recommendation List for Each User</a:t>
            </a:r>
            <a:endParaRPr lang="en-US" sz="1850" dirty="0"/>
          </a:p>
        </p:txBody>
      </p:sp>
      <p:sp>
        <p:nvSpPr>
          <p:cNvPr id="18" name="Text 15"/>
          <p:cNvSpPr/>
          <p:nvPr/>
        </p:nvSpPr>
        <p:spPr>
          <a:xfrm>
            <a:off x="9796820" y="4745474"/>
            <a:ext cx="3851196" cy="2647831"/>
          </a:xfrm>
          <a:prstGeom prst="rect">
            <a:avLst/>
          </a:prstGeom>
          <a:noFill/>
          <a:ln/>
        </p:spPr>
        <p:txBody>
          <a:bodyPr wrap="square" lIns="0" tIns="0" rIns="0" bIns="0" rtlCol="0" anchor="t"/>
          <a:lstStyle/>
          <a:p>
            <a:pPr algn="l" indent="0" marL="0">
              <a:lnSpc>
                <a:spcPts val="2300"/>
              </a:lnSpc>
              <a:buNone/>
            </a:pPr>
            <a:r>
              <a:rPr lang="en-US" sz="1450" dirty="0">
                <a:solidFill>
                  <a:srgbClr val="E5DCE6"/>
                </a:solidFill>
                <a:latin typeface="Montserrat" pitchFamily="34" charset="0"/>
                <a:ea typeface="Montserrat" pitchFamily="34" charset="-122"/>
                <a:cs typeface="Montserrat" pitchFamily="34" charset="-120"/>
              </a:rPr>
              <a:t>The ultimate output of our system will be a concise, personalized list of the top 5 most relevant movie recommendations for every user. This focused list aims to minimize choice paralysis while maximizing the likelihood of discovery and consumption, directly impacting user engagement and satisfaction.</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708541" y="487085"/>
            <a:ext cx="847368" cy="185499"/>
          </a:xfrm>
          <a:prstGeom prst="roundRect">
            <a:avLst>
              <a:gd name="adj" fmla="val 20856"/>
            </a:avLst>
          </a:prstGeom>
          <a:solidFill>
            <a:srgbClr val="3E0845"/>
          </a:solidFill>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77597" y="533757"/>
            <a:ext cx="92035" cy="92035"/>
          </a:xfrm>
          <a:prstGeom prst="rect">
            <a:avLst/>
          </a:prstGeom>
        </p:spPr>
      </p:pic>
      <p:sp>
        <p:nvSpPr>
          <p:cNvPr id="4" name="Text 1"/>
          <p:cNvSpPr/>
          <p:nvPr/>
        </p:nvSpPr>
        <p:spPr>
          <a:xfrm>
            <a:off x="915591" y="521613"/>
            <a:ext cx="571262" cy="116443"/>
          </a:xfrm>
          <a:prstGeom prst="rect">
            <a:avLst/>
          </a:prstGeom>
          <a:noFill/>
          <a:ln/>
        </p:spPr>
        <p:txBody>
          <a:bodyPr wrap="none" lIns="0" tIns="0" rIns="0" bIns="0" rtlCol="0" anchor="t"/>
          <a:lstStyle/>
          <a:p>
            <a:pPr algn="l" indent="0" marL="0">
              <a:lnSpc>
                <a:spcPts val="900"/>
              </a:lnSpc>
              <a:buNone/>
            </a:pPr>
            <a:r>
              <a:rPr lang="en-US" sz="700" dirty="0">
                <a:solidFill>
                  <a:srgbClr val="E5DCE6"/>
                </a:solidFill>
                <a:latin typeface="Montserrat" pitchFamily="34" charset="0"/>
                <a:ea typeface="Montserrat" pitchFamily="34" charset="-122"/>
                <a:cs typeface="Montserrat" pitchFamily="34" charset="-120"/>
              </a:rPr>
              <a:t>DATA ASSET</a:t>
            </a:r>
            <a:endParaRPr lang="en-US" sz="700" dirty="0"/>
          </a:p>
        </p:txBody>
      </p:sp>
      <p:sp>
        <p:nvSpPr>
          <p:cNvPr id="5" name="Text 2"/>
          <p:cNvSpPr/>
          <p:nvPr/>
        </p:nvSpPr>
        <p:spPr>
          <a:xfrm>
            <a:off x="708541" y="699254"/>
            <a:ext cx="2878455" cy="359807"/>
          </a:xfrm>
          <a:prstGeom prst="rect">
            <a:avLst/>
          </a:prstGeom>
          <a:noFill/>
          <a:ln/>
        </p:spPr>
        <p:txBody>
          <a:bodyPr wrap="none" lIns="0" tIns="0" rIns="0" bIns="0" rtlCol="0" anchor="t"/>
          <a:lstStyle/>
          <a:p>
            <a:pPr algn="l" indent="0" marL="0">
              <a:lnSpc>
                <a:spcPts val="2800"/>
              </a:lnSpc>
              <a:buNone/>
            </a:pPr>
            <a:r>
              <a:rPr lang="en-US" sz="2250" b="1" dirty="0">
                <a:solidFill>
                  <a:srgbClr val="EEAEF6"/>
                </a:solidFill>
                <a:latin typeface="Bricolage Grotesque Extra Bold" pitchFamily="34" charset="0"/>
                <a:ea typeface="Bricolage Grotesque Extra Bold" pitchFamily="34" charset="-122"/>
                <a:cs typeface="Bricolage Grotesque Extra Bold" pitchFamily="34" charset="-120"/>
              </a:rPr>
              <a:t>Dataset Description</a:t>
            </a:r>
            <a:endParaRPr lang="en-US" sz="2250" dirty="0"/>
          </a:p>
        </p:txBody>
      </p:sp>
      <p:sp>
        <p:nvSpPr>
          <p:cNvPr id="6" name="Text 3"/>
          <p:cNvSpPr/>
          <p:nvPr/>
        </p:nvSpPr>
        <p:spPr>
          <a:xfrm>
            <a:off x="708541" y="1159193"/>
            <a:ext cx="13213318" cy="290989"/>
          </a:xfrm>
          <a:prstGeom prst="rect">
            <a:avLst/>
          </a:prstGeom>
          <a:noFill/>
          <a:ln/>
        </p:spPr>
        <p:txBody>
          <a:bodyPr wrap="square" lIns="0" tIns="0" rIns="0" bIns="0" rtlCol="0" anchor="t"/>
          <a:lstStyle/>
          <a:p>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The foundation of any robust recommendation system lies in the quality and structure of its data. For this project, we will primarily utilize two interconnected datasets, carefully designed to capture the essence of user-item interactions and content characteristics.</a:t>
            </a:r>
            <a:endParaRPr lang="en-US" sz="900" dirty="0"/>
          </a:p>
        </p:txBody>
      </p:sp>
      <p:pic>
        <p:nvPicPr>
          <p:cNvPr id="7" name="Image 1" descr="preencoded.png">    </p:cNvPr>
          <p:cNvPicPr>
            <a:picLocks noChangeAspect="1"/>
          </p:cNvPicPr>
          <p:nvPr/>
        </p:nvPicPr>
        <p:blipFill>
          <a:blip r:embed="rId3"/>
          <a:stretch>
            <a:fillRect/>
          </a:stretch>
        </p:blipFill>
        <p:spPr>
          <a:xfrm>
            <a:off x="708541" y="1525310"/>
            <a:ext cx="4267081" cy="4267081"/>
          </a:xfrm>
          <a:prstGeom prst="rect">
            <a:avLst/>
          </a:prstGeom>
        </p:spPr>
      </p:pic>
      <p:sp>
        <p:nvSpPr>
          <p:cNvPr id="8" name="Text 4"/>
          <p:cNvSpPr/>
          <p:nvPr/>
        </p:nvSpPr>
        <p:spPr>
          <a:xfrm>
            <a:off x="708541" y="5859185"/>
            <a:ext cx="1727002" cy="215860"/>
          </a:xfrm>
          <a:prstGeom prst="rect">
            <a:avLst/>
          </a:prstGeom>
          <a:noFill/>
          <a:ln/>
        </p:spPr>
        <p:txBody>
          <a:bodyPr wrap="none" lIns="0" tIns="0" rIns="0" bIns="0" rtlCol="0" anchor="t"/>
          <a:lstStyle/>
          <a:p>
            <a:pPr algn="l" indent="0" marL="0">
              <a:lnSpc>
                <a:spcPts val="1650"/>
              </a:lnSpc>
              <a:buNone/>
            </a:pPr>
            <a:r>
              <a:rPr lang="en-US" sz="1350" b="1" dirty="0">
                <a:solidFill>
                  <a:srgbClr val="E5DCE6"/>
                </a:solidFill>
                <a:latin typeface="Bricolage Grotesque Extra Bold" pitchFamily="34" charset="0"/>
                <a:ea typeface="Bricolage Grotesque Extra Bold" pitchFamily="34" charset="-122"/>
                <a:cs typeface="Bricolage Grotesque Extra Bold" pitchFamily="34" charset="-120"/>
              </a:rPr>
              <a:t>Movies Dataset</a:t>
            </a:r>
            <a:endParaRPr lang="en-US" sz="1350" dirty="0"/>
          </a:p>
        </p:txBody>
      </p:sp>
      <p:sp>
        <p:nvSpPr>
          <p:cNvPr id="9" name="Text 5"/>
          <p:cNvSpPr/>
          <p:nvPr/>
        </p:nvSpPr>
        <p:spPr>
          <a:xfrm>
            <a:off x="708541" y="6115050"/>
            <a:ext cx="6564868" cy="290989"/>
          </a:xfrm>
          <a:prstGeom prst="rect">
            <a:avLst/>
          </a:prstGeom>
          <a:noFill/>
          <a:ln/>
        </p:spPr>
        <p:txBody>
          <a:bodyPr wrap="square" lIns="0" tIns="0" rIns="0" bIns="0" rtlCol="0" anchor="t"/>
          <a:lstStyle/>
          <a:p>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This dataset serves as our content catalog, containing essential metadata for each film available on the platform. Key attributes include:</a:t>
            </a:r>
            <a:endParaRPr lang="en-US" sz="900" dirty="0"/>
          </a:p>
        </p:txBody>
      </p:sp>
      <p:sp>
        <p:nvSpPr>
          <p:cNvPr id="10" name="Text 6"/>
          <p:cNvSpPr/>
          <p:nvPr/>
        </p:nvSpPr>
        <p:spPr>
          <a:xfrm>
            <a:off x="708541" y="6446044"/>
            <a:ext cx="6564868" cy="727748"/>
          </a:xfrm>
          <a:prstGeom prst="rect">
            <a:avLst/>
          </a:prstGeom>
          <a:noFill/>
          <a:ln/>
        </p:spPr>
        <p:txBody>
          <a:bodyPr wrap="square" lIns="0" tIns="0" rIns="0" bIns="0" rtlCol="0" anchor="t"/>
          <a:lstStyle/>
          <a:p>
            <a:pPr algn="l" marL="342900" indent="-342900">
              <a:lnSpc>
                <a:spcPts val="1100"/>
              </a:lnSpc>
              <a:buSzPct val="100000"/>
              <a:buChar char="•"/>
            </a:pPr>
            <a:r>
              <a:rPr lang="en-US" sz="900" b="1" dirty="0">
                <a:solidFill>
                  <a:srgbClr val="E5DCE6"/>
                </a:solidFill>
                <a:latin typeface="Montserrat" pitchFamily="34" charset="0"/>
                <a:ea typeface="Montserrat" pitchFamily="34" charset="-122"/>
                <a:cs typeface="Montserrat" pitchFamily="34" charset="-120"/>
              </a:rPr>
              <a:t>Movie Titles:</a:t>
            </a:r>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 The official name of each film.</a:t>
            </a:r>
            <a:endParaRPr lang="en-US" sz="900" dirty="0"/>
          </a:p>
          <a:p>
            <a:pPr algn="l" marL="342900" indent="-342900">
              <a:lnSpc>
                <a:spcPts val="1100"/>
              </a:lnSpc>
              <a:buSzPct val="100000"/>
              <a:buChar char="•"/>
            </a:pPr>
            <a:r>
              <a:rPr lang="en-US" sz="900" b="1" dirty="0">
                <a:solidFill>
                  <a:srgbClr val="E5DCE6"/>
                </a:solidFill>
                <a:latin typeface="Montserrat" pitchFamily="34" charset="0"/>
                <a:ea typeface="Montserrat" pitchFamily="34" charset="-122"/>
                <a:cs typeface="Montserrat" pitchFamily="34" charset="-120"/>
              </a:rPr>
              <a:t>Genres:</a:t>
            </a:r>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 Categorical classifications (e.g., Action, Comedy, Drama, Sci-Fi) which are crucial for content-based analysis and understanding user preferences.</a:t>
            </a:r>
            <a:endParaRPr lang="en-US" sz="900" dirty="0"/>
          </a:p>
          <a:p>
            <a:pPr algn="l" marL="342900" indent="-342900">
              <a:lnSpc>
                <a:spcPts val="1100"/>
              </a:lnSpc>
              <a:buSzPct val="100000"/>
              <a:buChar char="•"/>
            </a:pPr>
            <a:r>
              <a:rPr lang="en-US" sz="900" b="1" dirty="0">
                <a:solidFill>
                  <a:srgbClr val="E5DCE6"/>
                </a:solidFill>
                <a:latin typeface="Montserrat" pitchFamily="34" charset="0"/>
                <a:ea typeface="Montserrat" pitchFamily="34" charset="-122"/>
                <a:cs typeface="Montserrat" pitchFamily="34" charset="-120"/>
              </a:rPr>
              <a:t>Additional Metadata:</a:t>
            </a:r>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 (Potentially) Release year, director, cast, and plot summaries, which can further enrich our recommendation capabilities in advanced stages.</a:t>
            </a:r>
            <a:endParaRPr lang="en-US" sz="900" dirty="0"/>
          </a:p>
        </p:txBody>
      </p:sp>
      <p:sp>
        <p:nvSpPr>
          <p:cNvPr id="11" name="Text 7"/>
          <p:cNvSpPr/>
          <p:nvPr/>
        </p:nvSpPr>
        <p:spPr>
          <a:xfrm>
            <a:off x="708541" y="7144064"/>
            <a:ext cx="6564868" cy="145494"/>
          </a:xfrm>
          <a:prstGeom prst="rect">
            <a:avLst/>
          </a:prstGeom>
          <a:noFill/>
          <a:ln/>
        </p:spPr>
        <p:txBody>
          <a:bodyPr wrap="none" lIns="0" tIns="0" rIns="0" bIns="0" rtlCol="0" anchor="t"/>
          <a:lstStyle/>
          <a:p>
            <a:pPr algn="l" indent="0" marL="0">
              <a:lnSpc>
                <a:spcPts val="1100"/>
              </a:lnSpc>
              <a:buNone/>
            </a:pPr>
            <a:endParaRPr lang="en-US" sz="900" dirty="0"/>
          </a:p>
        </p:txBody>
      </p:sp>
      <p:pic>
        <p:nvPicPr>
          <p:cNvPr id="12" name="Image 2" descr="preencoded.png">    </p:cNvPr>
          <p:cNvPicPr>
            <a:picLocks noChangeAspect="1"/>
          </p:cNvPicPr>
          <p:nvPr/>
        </p:nvPicPr>
        <p:blipFill>
          <a:blip r:embed="rId4"/>
          <a:stretch>
            <a:fillRect/>
          </a:stretch>
        </p:blipFill>
        <p:spPr>
          <a:xfrm>
            <a:off x="7356872" y="1525310"/>
            <a:ext cx="4267200" cy="4267200"/>
          </a:xfrm>
          <a:prstGeom prst="rect">
            <a:avLst/>
          </a:prstGeom>
        </p:spPr>
      </p:pic>
      <p:sp>
        <p:nvSpPr>
          <p:cNvPr id="13" name="Text 8"/>
          <p:cNvSpPr/>
          <p:nvPr/>
        </p:nvSpPr>
        <p:spPr>
          <a:xfrm>
            <a:off x="7356872" y="5859304"/>
            <a:ext cx="1727002" cy="215860"/>
          </a:xfrm>
          <a:prstGeom prst="rect">
            <a:avLst/>
          </a:prstGeom>
          <a:noFill/>
          <a:ln/>
        </p:spPr>
        <p:txBody>
          <a:bodyPr wrap="none" lIns="0" tIns="0" rIns="0" bIns="0" rtlCol="0" anchor="t"/>
          <a:lstStyle/>
          <a:p>
            <a:pPr algn="l" indent="0" marL="0">
              <a:lnSpc>
                <a:spcPts val="1650"/>
              </a:lnSpc>
              <a:buNone/>
            </a:pPr>
            <a:r>
              <a:rPr lang="en-US" sz="1350" b="1" dirty="0">
                <a:solidFill>
                  <a:srgbClr val="E5DCE6"/>
                </a:solidFill>
                <a:latin typeface="Bricolage Grotesque Extra Bold" pitchFamily="34" charset="0"/>
                <a:ea typeface="Bricolage Grotesque Extra Bold" pitchFamily="34" charset="-122"/>
                <a:cs typeface="Bricolage Grotesque Extra Bold" pitchFamily="34" charset="-120"/>
              </a:rPr>
              <a:t>Ratings Dataset</a:t>
            </a:r>
            <a:endParaRPr lang="en-US" sz="1350" dirty="0"/>
          </a:p>
        </p:txBody>
      </p:sp>
      <p:sp>
        <p:nvSpPr>
          <p:cNvPr id="14" name="Text 9"/>
          <p:cNvSpPr/>
          <p:nvPr/>
        </p:nvSpPr>
        <p:spPr>
          <a:xfrm>
            <a:off x="7356872" y="6115169"/>
            <a:ext cx="6564987" cy="290989"/>
          </a:xfrm>
          <a:prstGeom prst="rect">
            <a:avLst/>
          </a:prstGeom>
          <a:noFill/>
          <a:ln/>
        </p:spPr>
        <p:txBody>
          <a:bodyPr wrap="square" lIns="0" tIns="0" rIns="0" bIns="0" rtlCol="0" anchor="t"/>
          <a:lstStyle/>
          <a:p>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This dataset captures the explicit feedback from our users, providing direct insights into their preferences and interactions with content. It includes:</a:t>
            </a:r>
            <a:endParaRPr lang="en-US" sz="900" dirty="0"/>
          </a:p>
        </p:txBody>
      </p:sp>
      <p:sp>
        <p:nvSpPr>
          <p:cNvPr id="15" name="Text 10"/>
          <p:cNvSpPr/>
          <p:nvPr/>
        </p:nvSpPr>
        <p:spPr>
          <a:xfrm>
            <a:off x="7356872" y="6446163"/>
            <a:ext cx="6564987" cy="727748"/>
          </a:xfrm>
          <a:prstGeom prst="rect">
            <a:avLst/>
          </a:prstGeom>
          <a:noFill/>
          <a:ln/>
        </p:spPr>
        <p:txBody>
          <a:bodyPr wrap="square" lIns="0" tIns="0" rIns="0" bIns="0" rtlCol="0" anchor="t"/>
          <a:lstStyle/>
          <a:p>
            <a:pPr algn="l" marL="342900" indent="-342900">
              <a:lnSpc>
                <a:spcPts val="1100"/>
              </a:lnSpc>
              <a:buSzPct val="100000"/>
              <a:buChar char="•"/>
            </a:pPr>
            <a:r>
              <a:rPr lang="en-US" sz="900" b="1" dirty="0">
                <a:solidFill>
                  <a:srgbClr val="E5DCE6"/>
                </a:solidFill>
                <a:latin typeface="Montserrat" pitchFamily="34" charset="0"/>
                <a:ea typeface="Montserrat" pitchFamily="34" charset="-122"/>
                <a:cs typeface="Montserrat" pitchFamily="34" charset="-120"/>
              </a:rPr>
              <a:t>User ID:</a:t>
            </a:r>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 Unique identifiers for each individual user.</a:t>
            </a:r>
            <a:endParaRPr lang="en-US" sz="900" dirty="0"/>
          </a:p>
          <a:p>
            <a:pPr algn="l" marL="342900" indent="-342900">
              <a:lnSpc>
                <a:spcPts val="1100"/>
              </a:lnSpc>
              <a:buSzPct val="100000"/>
              <a:buChar char="•"/>
            </a:pPr>
            <a:r>
              <a:rPr lang="en-US" sz="900" b="1" dirty="0">
                <a:solidFill>
                  <a:srgbClr val="E5DCE6"/>
                </a:solidFill>
                <a:latin typeface="Montserrat" pitchFamily="34" charset="0"/>
                <a:ea typeface="Montserrat" pitchFamily="34" charset="-122"/>
                <a:cs typeface="Montserrat" pitchFamily="34" charset="-120"/>
              </a:rPr>
              <a:t>Movie ID:</a:t>
            </a:r>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 Links to the corresponding movie in the 'Movies Dataset'.</a:t>
            </a:r>
            <a:endParaRPr lang="en-US" sz="900" dirty="0"/>
          </a:p>
          <a:p>
            <a:pPr algn="l" marL="342900" indent="-342900">
              <a:lnSpc>
                <a:spcPts val="1100"/>
              </a:lnSpc>
              <a:buSzPct val="100000"/>
              <a:buChar char="•"/>
            </a:pPr>
            <a:r>
              <a:rPr lang="en-US" sz="900" b="1" dirty="0">
                <a:solidFill>
                  <a:srgbClr val="E5DCE6"/>
                </a:solidFill>
                <a:latin typeface="Montserrat" pitchFamily="34" charset="0"/>
                <a:ea typeface="Montserrat" pitchFamily="34" charset="-122"/>
                <a:cs typeface="Montserrat" pitchFamily="34" charset="-120"/>
              </a:rPr>
              <a:t>Rating:</a:t>
            </a:r>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 The numerical score (e.g., 1-5 stars) a user assigned to a movie.</a:t>
            </a:r>
            <a:endParaRPr lang="en-US" sz="900" dirty="0"/>
          </a:p>
          <a:p>
            <a:pPr algn="l" marL="342900" indent="-342900">
              <a:lnSpc>
                <a:spcPts val="1100"/>
              </a:lnSpc>
              <a:buSzPct val="100000"/>
              <a:buChar char="•"/>
            </a:pPr>
            <a:r>
              <a:rPr lang="en-US" sz="900" b="1" dirty="0">
                <a:solidFill>
                  <a:srgbClr val="E5DCE6"/>
                </a:solidFill>
                <a:latin typeface="Montserrat" pitchFamily="34" charset="0"/>
                <a:ea typeface="Montserrat" pitchFamily="34" charset="-122"/>
                <a:cs typeface="Montserrat" pitchFamily="34" charset="-120"/>
              </a:rPr>
              <a:t>Timestamp:</a:t>
            </a:r>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 The date and time when the rating was provided, allowing for temporal analysis and understanding evolving user tastes.</a:t>
            </a:r>
            <a:endParaRPr lang="en-US" sz="900" dirty="0"/>
          </a:p>
        </p:txBody>
      </p:sp>
      <p:sp>
        <p:nvSpPr>
          <p:cNvPr id="16" name="Text 11"/>
          <p:cNvSpPr/>
          <p:nvPr/>
        </p:nvSpPr>
        <p:spPr>
          <a:xfrm>
            <a:off x="7356872" y="7167520"/>
            <a:ext cx="6564987" cy="290989"/>
          </a:xfrm>
          <a:prstGeom prst="rect">
            <a:avLst/>
          </a:prstGeom>
          <a:noFill/>
          <a:ln/>
        </p:spPr>
        <p:txBody>
          <a:bodyPr wrap="square" lIns="0" tIns="0" rIns="0" bIns="0" rtlCol="0" anchor="t"/>
          <a:lstStyle/>
          <a:p>
            <a:pPr algn="l" indent="0" marL="0">
              <a:lnSpc>
                <a:spcPts val="1100"/>
              </a:lnSpc>
              <a:buNone/>
            </a:pPr>
            <a:r>
              <a:rPr lang="en-US" sz="900" dirty="0">
                <a:solidFill>
                  <a:srgbClr val="E5DCE6"/>
                </a:solidFill>
                <a:latin typeface="Montserrat" pitchFamily="34" charset="0"/>
                <a:ea typeface="Montserrat" pitchFamily="34" charset="-122"/>
                <a:cs typeface="Montserrat" pitchFamily="34" charset="-120"/>
              </a:rPr>
              <a:t> This structure is ideal for building user-item interaction matrices, which are fundamental for collaborative filtering.</a:t>
            </a:r>
            <a:endParaRPr lang="en-US" sz="900" dirty="0"/>
          </a:p>
        </p:txBody>
      </p:sp>
      <p:sp>
        <p:nvSpPr>
          <p:cNvPr id="17" name="Text 12"/>
          <p:cNvSpPr/>
          <p:nvPr/>
        </p:nvSpPr>
        <p:spPr>
          <a:xfrm>
            <a:off x="7356872" y="7498513"/>
            <a:ext cx="6564987" cy="145494"/>
          </a:xfrm>
          <a:prstGeom prst="rect">
            <a:avLst/>
          </a:prstGeom>
          <a:noFill/>
          <a:ln/>
        </p:spPr>
        <p:txBody>
          <a:bodyPr wrap="none" lIns="0" tIns="0" rIns="0" bIns="0" rtlCol="0" anchor="t"/>
          <a:lstStyle/>
          <a:p>
            <a:pPr algn="l" indent="0" marL="0">
              <a:lnSpc>
                <a:spcPts val="1100"/>
              </a:lnSpc>
              <a:buNone/>
            </a:pPr>
            <a:endParaRPr lang="en-US" sz="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661035" y="644366"/>
            <a:ext cx="875228" cy="237530"/>
          </a:xfrm>
          <a:prstGeom prst="roundRect">
            <a:avLst>
              <a:gd name="adj" fmla="val 19871"/>
            </a:avLst>
          </a:prstGeom>
          <a:solidFill>
            <a:srgbClr val="3E0845"/>
          </a:solidFill>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45212" y="706993"/>
            <a:ext cx="112276" cy="112276"/>
          </a:xfrm>
          <a:prstGeom prst="rect">
            <a:avLst/>
          </a:prstGeom>
        </p:spPr>
      </p:pic>
      <p:sp>
        <p:nvSpPr>
          <p:cNvPr id="4" name="Text 1"/>
          <p:cNvSpPr/>
          <p:nvPr/>
        </p:nvSpPr>
        <p:spPr>
          <a:xfrm>
            <a:off x="913567" y="686395"/>
            <a:ext cx="538520" cy="153472"/>
          </a:xfrm>
          <a:prstGeom prst="rect">
            <a:avLst/>
          </a:prstGeom>
          <a:noFill/>
          <a:ln/>
        </p:spPr>
        <p:txBody>
          <a:bodyPr wrap="none" lIns="0" tIns="0" rIns="0" bIns="0" rtlCol="0" anchor="t"/>
          <a:lstStyle/>
          <a:p>
            <a:pPr algn="l" indent="0" marL="0">
              <a:lnSpc>
                <a:spcPts val="1200"/>
              </a:lnSpc>
              <a:buNone/>
            </a:pPr>
            <a:r>
              <a:rPr lang="en-US" sz="850" dirty="0">
                <a:solidFill>
                  <a:srgbClr val="E5DCE6"/>
                </a:solidFill>
                <a:latin typeface="Montserrat" pitchFamily="34" charset="0"/>
                <a:ea typeface="Montserrat" pitchFamily="34" charset="-122"/>
                <a:cs typeface="Montserrat" pitchFamily="34" charset="-120"/>
              </a:rPr>
              <a:t>INSIGHTS</a:t>
            </a:r>
            <a:endParaRPr lang="en-US" sz="850" dirty="0"/>
          </a:p>
        </p:txBody>
      </p:sp>
      <p:sp>
        <p:nvSpPr>
          <p:cNvPr id="5" name="Text 2"/>
          <p:cNvSpPr/>
          <p:nvPr/>
        </p:nvSpPr>
        <p:spPr>
          <a:xfrm>
            <a:off x="661035" y="921663"/>
            <a:ext cx="5524857" cy="438983"/>
          </a:xfrm>
          <a:prstGeom prst="rect">
            <a:avLst/>
          </a:prstGeom>
          <a:noFill/>
          <a:ln/>
        </p:spPr>
        <p:txBody>
          <a:bodyPr wrap="none" lIns="0" tIns="0" rIns="0" bIns="0" rtlCol="0" anchor="t"/>
          <a:lstStyle/>
          <a:p>
            <a:pPr algn="l" indent="0" marL="0">
              <a:lnSpc>
                <a:spcPts val="3450"/>
              </a:lnSpc>
              <a:buNone/>
            </a:pPr>
            <a:r>
              <a:rPr lang="en-US" sz="2750" b="1" dirty="0">
                <a:solidFill>
                  <a:srgbClr val="EEAEF6"/>
                </a:solidFill>
                <a:latin typeface="Bricolage Grotesque Extra Bold" pitchFamily="34" charset="0"/>
                <a:ea typeface="Bricolage Grotesque Extra Bold" pitchFamily="34" charset="-122"/>
                <a:cs typeface="Bricolage Grotesque Extra Bold" pitchFamily="34" charset="-120"/>
              </a:rPr>
              <a:t>Exploratory Data Analysis (EDA)</a:t>
            </a:r>
            <a:endParaRPr lang="en-US" sz="2750" dirty="0"/>
          </a:p>
        </p:txBody>
      </p:sp>
      <p:sp>
        <p:nvSpPr>
          <p:cNvPr id="6" name="Text 3"/>
          <p:cNvSpPr/>
          <p:nvPr/>
        </p:nvSpPr>
        <p:spPr>
          <a:xfrm>
            <a:off x="661035" y="1509713"/>
            <a:ext cx="13308330" cy="383858"/>
          </a:xfrm>
          <a:prstGeom prst="rect">
            <a:avLst/>
          </a:prstGeom>
          <a:noFill/>
          <a:ln/>
        </p:spPr>
        <p:txBody>
          <a:bodyPr wrap="square" lIns="0" tIns="0" rIns="0" bIns="0" rtlCol="0" anchor="t"/>
          <a:lstStyle/>
          <a:p>
            <a:pPr algn="l" indent="0" marL="0">
              <a:lnSpc>
                <a:spcPts val="1500"/>
              </a:lnSpc>
              <a:buNone/>
            </a:pPr>
            <a:r>
              <a:rPr lang="en-US" sz="1100" dirty="0">
                <a:solidFill>
                  <a:srgbClr val="E5DCE6"/>
                </a:solidFill>
                <a:latin typeface="Montserrat" pitchFamily="34" charset="0"/>
                <a:ea typeface="Montserrat" pitchFamily="34" charset="-122"/>
                <a:cs typeface="Montserrat" pitchFamily="34" charset="-120"/>
              </a:rPr>
              <a:t>Before diving into model building, a thorough Exploratory Data Analysis (EDA) was conducted to understand the underlying patterns, distributions, and characteristics of our datasets. This phase is crucial for informing modeling choices, identifying potential data quality issues, and gaining initial insights into user behavior and content popularity.</a:t>
            </a:r>
            <a:endParaRPr lang="en-US" sz="1100" dirty="0"/>
          </a:p>
        </p:txBody>
      </p:sp>
      <p:pic>
        <p:nvPicPr>
          <p:cNvPr id="7" name="Image 1" descr="preencoded.png">    </p:cNvPr>
          <p:cNvPicPr>
            <a:picLocks noChangeAspect="1"/>
          </p:cNvPicPr>
          <p:nvPr/>
        </p:nvPicPr>
        <p:blipFill>
          <a:blip r:embed="rId3"/>
          <a:stretch>
            <a:fillRect/>
          </a:stretch>
        </p:blipFill>
        <p:spPr>
          <a:xfrm>
            <a:off x="3993237" y="2005370"/>
            <a:ext cx="6643926" cy="3943231"/>
          </a:xfrm>
          <a:prstGeom prst="rect">
            <a:avLst/>
          </a:prstGeom>
        </p:spPr>
      </p:pic>
      <p:pic>
        <p:nvPicPr>
          <p:cNvPr id="8"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21435" y="2969161"/>
            <a:ext cx="565598" cy="565598"/>
          </a:xfrm>
          <a:prstGeom prst="rect">
            <a:avLst/>
          </a:prstGeom>
        </p:spPr>
      </p:pic>
      <p:sp>
        <p:nvSpPr>
          <p:cNvPr id="9" name="Text 4"/>
          <p:cNvSpPr/>
          <p:nvPr/>
        </p:nvSpPr>
        <p:spPr>
          <a:xfrm>
            <a:off x="8617522" y="5033946"/>
            <a:ext cx="1651546" cy="318149"/>
          </a:xfrm>
          <a:prstGeom prst="rect">
            <a:avLst/>
          </a:prstGeom>
          <a:noFill/>
          <a:ln/>
        </p:spPr>
        <p:txBody>
          <a:bodyPr wrap="none" lIns="0" tIns="0" rIns="0" bIns="0" rtlCol="0" anchor="t"/>
          <a:lstStyle/>
          <a:p>
            <a:pPr algn="ctr" indent="0" marL="0">
              <a:lnSpc>
                <a:spcPts val="2500"/>
              </a:lnSpc>
              <a:buNone/>
            </a:pPr>
            <a:r>
              <a:rPr lang="en-US" sz="2000" b="1" dirty="0">
                <a:solidFill>
                  <a:srgbClr val="E5DCE6"/>
                </a:solidFill>
                <a:latin typeface="Bricolage Grotesque Extra Bold" pitchFamily="34" charset="0"/>
                <a:ea typeface="Bricolage Grotesque Extra Bold" pitchFamily="34" charset="-122"/>
                <a:cs typeface="Bricolage Grotesque Extra Bold" pitchFamily="34" charset="-120"/>
              </a:rPr>
              <a:t>Top Movies</a:t>
            </a:r>
            <a:endParaRPr lang="en-US" sz="2000" dirty="0"/>
          </a:p>
        </p:txBody>
      </p:sp>
      <p:pic>
        <p:nvPicPr>
          <p:cNvPr id="10"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050817" y="2970221"/>
            <a:ext cx="565598" cy="565598"/>
          </a:xfrm>
          <a:prstGeom prst="rect">
            <a:avLst/>
          </a:prstGeom>
        </p:spPr>
      </p:pic>
      <p:sp>
        <p:nvSpPr>
          <p:cNvPr id="11" name="Text 5"/>
          <p:cNvSpPr/>
          <p:nvPr/>
        </p:nvSpPr>
        <p:spPr>
          <a:xfrm>
            <a:off x="6536123" y="5033946"/>
            <a:ext cx="1651546" cy="318149"/>
          </a:xfrm>
          <a:prstGeom prst="rect">
            <a:avLst/>
          </a:prstGeom>
          <a:noFill/>
          <a:ln/>
        </p:spPr>
        <p:txBody>
          <a:bodyPr wrap="none" lIns="0" tIns="0" rIns="0" bIns="0" rtlCol="0" anchor="t"/>
          <a:lstStyle/>
          <a:p>
            <a:pPr algn="ctr" indent="0" marL="0">
              <a:lnSpc>
                <a:spcPts val="2500"/>
              </a:lnSpc>
              <a:buNone/>
            </a:pPr>
            <a:r>
              <a:rPr lang="en-US" sz="2000" b="1" dirty="0">
                <a:solidFill>
                  <a:srgbClr val="E5DCE6"/>
                </a:solidFill>
                <a:latin typeface="Bricolage Grotesque Extra Bold" pitchFamily="34" charset="0"/>
                <a:ea typeface="Bricolage Grotesque Extra Bold" pitchFamily="34" charset="-122"/>
                <a:cs typeface="Bricolage Grotesque Extra Bold" pitchFamily="34" charset="-120"/>
              </a:rPr>
              <a:t>User Activity</a:t>
            </a:r>
            <a:endParaRPr lang="en-US" sz="2000" dirty="0"/>
          </a:p>
        </p:txBody>
      </p:sp>
      <p:pic>
        <p:nvPicPr>
          <p:cNvPr id="12"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969418" y="2970221"/>
            <a:ext cx="565598" cy="565598"/>
          </a:xfrm>
          <a:prstGeom prst="rect">
            <a:avLst/>
          </a:prstGeom>
        </p:spPr>
      </p:pic>
      <p:sp>
        <p:nvSpPr>
          <p:cNvPr id="13" name="Text 6"/>
          <p:cNvSpPr/>
          <p:nvPr/>
        </p:nvSpPr>
        <p:spPr>
          <a:xfrm>
            <a:off x="4420788" y="5033946"/>
            <a:ext cx="1651545" cy="318149"/>
          </a:xfrm>
          <a:prstGeom prst="rect">
            <a:avLst/>
          </a:prstGeom>
          <a:noFill/>
          <a:ln/>
        </p:spPr>
        <p:txBody>
          <a:bodyPr wrap="none" lIns="0" tIns="0" rIns="0" bIns="0" rtlCol="0" anchor="t"/>
          <a:lstStyle/>
          <a:p>
            <a:pPr algn="ctr" indent="0" marL="0">
              <a:lnSpc>
                <a:spcPts val="2500"/>
              </a:lnSpc>
              <a:buNone/>
            </a:pPr>
            <a:r>
              <a:rPr lang="en-US" sz="2000" b="1" dirty="0">
                <a:solidFill>
                  <a:srgbClr val="E5DCE6"/>
                </a:solidFill>
                <a:latin typeface="Bricolage Grotesque Extra Bold" pitchFamily="34" charset="0"/>
                <a:ea typeface="Bricolage Grotesque Extra Bold" pitchFamily="34" charset="-122"/>
                <a:cs typeface="Bricolage Grotesque Extra Bold" pitchFamily="34" charset="-120"/>
              </a:rPr>
              <a:t>Ratings</a:t>
            </a:r>
            <a:endParaRPr lang="en-US" sz="2000" dirty="0"/>
          </a:p>
        </p:txBody>
      </p:sp>
      <p:sp>
        <p:nvSpPr>
          <p:cNvPr id="14" name="Text 7"/>
          <p:cNvSpPr/>
          <p:nvPr/>
        </p:nvSpPr>
        <p:spPr>
          <a:xfrm>
            <a:off x="661035" y="6060400"/>
            <a:ext cx="13308330" cy="1151550"/>
          </a:xfrm>
          <a:prstGeom prst="rect">
            <a:avLst/>
          </a:prstGeom>
          <a:noFill/>
          <a:ln/>
        </p:spPr>
        <p:txBody>
          <a:bodyPr wrap="square" lIns="0" tIns="0" rIns="0" bIns="0" rtlCol="0" anchor="t"/>
          <a:lstStyle/>
          <a:p>
            <a:pPr algn="l" marL="342900" indent="-342900">
              <a:lnSpc>
                <a:spcPts val="1500"/>
              </a:lnSpc>
              <a:buSzPct val="100000"/>
              <a:buChar char="•"/>
            </a:pPr>
            <a:r>
              <a:rPr lang="en-US" sz="1100" b="1" dirty="0">
                <a:solidFill>
                  <a:srgbClr val="E5DCE6"/>
                </a:solidFill>
                <a:latin typeface="Montserrat" pitchFamily="34" charset="0"/>
                <a:ea typeface="Montserrat" pitchFamily="34" charset="-122"/>
                <a:cs typeface="Montserrat" pitchFamily="34" charset="-120"/>
              </a:rPr>
              <a:t>Analyzed Distribution of Movie Ratings</a:t>
            </a:r>
            <a:pPr algn="l" indent="0" marL="0">
              <a:lnSpc>
                <a:spcPts val="1500"/>
              </a:lnSpc>
              <a:buNone/>
            </a:pPr>
            <a:r>
              <a:rPr lang="en-US" sz="1100" dirty="0">
                <a:solidFill>
                  <a:srgbClr val="E5DCE6"/>
                </a:solidFill>
                <a:latin typeface="Montserrat" pitchFamily="34" charset="0"/>
                <a:ea typeface="Montserrat" pitchFamily="34" charset="-122"/>
                <a:cs typeface="Montserrat" pitchFamily="34" charset="-120"/>
              </a:rPr>
              <a:t> We examined the frequency of different rating scores (e.g., how many 5-star ratings versus 1-star ratings). This revealed common rating biases and the overall sentiment towards content. A skewed distribution could indicate either a highly satisfied user base or a tendency for users to only rate movies they strongly like or dislike.</a:t>
            </a:r>
            <a:endParaRPr lang="en-US" sz="1100" dirty="0"/>
          </a:p>
          <a:p>
            <a:pPr algn="l" marL="342900" indent="-342900">
              <a:lnSpc>
                <a:spcPts val="1500"/>
              </a:lnSpc>
              <a:buSzPct val="100000"/>
              <a:buChar char="•"/>
            </a:pPr>
            <a:r>
              <a:rPr lang="en-US" sz="1100" b="1" dirty="0">
                <a:solidFill>
                  <a:srgbClr val="E5DCE6"/>
                </a:solidFill>
                <a:latin typeface="Montserrat" pitchFamily="34" charset="0"/>
                <a:ea typeface="Montserrat" pitchFamily="34" charset="-122"/>
                <a:cs typeface="Montserrat" pitchFamily="34" charset="-120"/>
              </a:rPr>
              <a:t>Examined User Activity and Rating Frequency</a:t>
            </a:r>
            <a:pPr algn="l" indent="0" marL="0">
              <a:lnSpc>
                <a:spcPts val="1500"/>
              </a:lnSpc>
              <a:buNone/>
            </a:pPr>
            <a:r>
              <a:rPr lang="en-US" sz="1100" dirty="0">
                <a:solidFill>
                  <a:srgbClr val="E5DCE6"/>
                </a:solidFill>
                <a:latin typeface="Montserrat" pitchFamily="34" charset="0"/>
                <a:ea typeface="Montserrat" pitchFamily="34" charset="-122"/>
                <a:cs typeface="Montserrat" pitchFamily="34" charset="-120"/>
              </a:rPr>
              <a:t> This involved analyzing how frequently users submit ratings and the total number of movies each user has rated. We identified 'cold start' users with few ratings and 'power users' with extensive rating histories. Understanding user activity patterns is vital for handling sparsity in collaborative filtering models.</a:t>
            </a:r>
            <a:endParaRPr lang="en-US" sz="1100" dirty="0"/>
          </a:p>
          <a:p>
            <a:pPr algn="l" marL="342900" indent="-342900">
              <a:lnSpc>
                <a:spcPts val="1500"/>
              </a:lnSpc>
              <a:buSzPct val="100000"/>
              <a:buChar char="•"/>
            </a:pPr>
            <a:r>
              <a:rPr lang="en-US" sz="1100" b="1" dirty="0">
                <a:solidFill>
                  <a:srgbClr val="E5DCE6"/>
                </a:solidFill>
                <a:latin typeface="Montserrat" pitchFamily="34" charset="0"/>
                <a:ea typeface="Montserrat" pitchFamily="34" charset="-122"/>
                <a:cs typeface="Montserrat" pitchFamily="34" charset="-120"/>
              </a:rPr>
              <a:t>Identified Popular Movies and Active Users</a:t>
            </a:r>
            <a:pPr algn="l" indent="0" marL="0">
              <a:lnSpc>
                <a:spcPts val="1500"/>
              </a:lnSpc>
              <a:buNone/>
            </a:pPr>
            <a:r>
              <a:rPr lang="en-US" sz="1100" dirty="0">
                <a:solidFill>
                  <a:srgbClr val="E5DCE6"/>
                </a:solidFill>
                <a:latin typeface="Montserrat" pitchFamily="34" charset="0"/>
                <a:ea typeface="Montserrat" pitchFamily="34" charset="-122"/>
                <a:cs typeface="Montserrat" pitchFamily="34" charset="-120"/>
              </a:rPr>
              <a:t> By aggregating ratings, we identified movies that received a large number of high ratings, indicating their popularity. Similarly, we pinpointed the most active users who contribute significantly to the dataset. These insights help in understanding content trends and potential influential users.</a:t>
            </a:r>
            <a:endParaRPr lang="en-US" sz="1100" dirty="0"/>
          </a:p>
        </p:txBody>
      </p:sp>
      <p:sp>
        <p:nvSpPr>
          <p:cNvPr id="15" name="Text 8"/>
          <p:cNvSpPr/>
          <p:nvPr/>
        </p:nvSpPr>
        <p:spPr>
          <a:xfrm>
            <a:off x="661035" y="7323750"/>
            <a:ext cx="13308330" cy="191929"/>
          </a:xfrm>
          <a:prstGeom prst="rect">
            <a:avLst/>
          </a:prstGeom>
          <a:noFill/>
          <a:ln/>
        </p:spPr>
        <p:txBody>
          <a:bodyPr wrap="none" lIns="0" tIns="0" rIns="0" bIns="0" rtlCol="0" anchor="t"/>
          <a:lstStyle/>
          <a:p>
            <a:pPr algn="l" indent="0" marL="0">
              <a:lnSpc>
                <a:spcPts val="1500"/>
              </a:lnSpc>
              <a:buNone/>
            </a:pPr>
            <a:r>
              <a:rPr lang="en-US" sz="1100" dirty="0">
                <a:solidFill>
                  <a:srgbClr val="E5DCE6"/>
                </a:solidFill>
                <a:latin typeface="Montserrat" pitchFamily="34" charset="0"/>
                <a:ea typeface="Montserrat" pitchFamily="34" charset="-122"/>
                <a:cs typeface="Montserrat" pitchFamily="34" charset="-120"/>
              </a:rPr>
              <a:t>EDA provides a solid empirical foundation, ensuring our modeling efforts are grounded in the realities of our data.</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2026-02-05T12:38:46Z</dcterms:created>
  <dcterms:modified xsi:type="dcterms:W3CDTF">2026-02-05T12:38:46Z</dcterms:modified>
</cp:coreProperties>
</file>